
<file path=[Content_Types].xml><?xml version="1.0" encoding="utf-8"?>
<Types xmlns="http://schemas.openxmlformats.org/package/2006/content-types">
  <Default Extension="bin" ContentType="image/unknown"/>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3"/>
  </p:sldMasterIdLst>
  <p:notesMasterIdLst>
    <p:notesMasterId r:id="rId66"/>
  </p:notesMasterIdLst>
  <p:handoutMasterIdLst>
    <p:handoutMasterId r:id="rId67"/>
  </p:handoutMasterIdLst>
  <p:sldIdLst>
    <p:sldId id="279" r:id="rId4"/>
    <p:sldId id="345" r:id="rId5"/>
    <p:sldId id="281" r:id="rId6"/>
    <p:sldId id="308" r:id="rId7"/>
    <p:sldId id="341" r:id="rId8"/>
    <p:sldId id="328" r:id="rId9"/>
    <p:sldId id="335" r:id="rId10"/>
    <p:sldId id="309" r:id="rId11"/>
    <p:sldId id="336" r:id="rId12"/>
    <p:sldId id="310" r:id="rId13"/>
    <p:sldId id="337" r:id="rId14"/>
    <p:sldId id="312" r:id="rId15"/>
    <p:sldId id="338" r:id="rId16"/>
    <p:sldId id="282" r:id="rId17"/>
    <p:sldId id="283" r:id="rId18"/>
    <p:sldId id="284" r:id="rId19"/>
    <p:sldId id="285" r:id="rId20"/>
    <p:sldId id="298" r:id="rId21"/>
    <p:sldId id="319" r:id="rId22"/>
    <p:sldId id="320" r:id="rId23"/>
    <p:sldId id="286" r:id="rId24"/>
    <p:sldId id="296" r:id="rId25"/>
    <p:sldId id="315" r:id="rId26"/>
    <p:sldId id="316" r:id="rId27"/>
    <p:sldId id="287" r:id="rId28"/>
    <p:sldId id="295" r:id="rId29"/>
    <p:sldId id="313" r:id="rId30"/>
    <p:sldId id="314" r:id="rId31"/>
    <p:sldId id="288" r:id="rId32"/>
    <p:sldId id="297" r:id="rId33"/>
    <p:sldId id="317" r:id="rId34"/>
    <p:sldId id="318" r:id="rId35"/>
    <p:sldId id="290" r:id="rId36"/>
    <p:sldId id="289" r:id="rId37"/>
    <p:sldId id="294" r:id="rId38"/>
    <p:sldId id="291" r:id="rId39"/>
    <p:sldId id="292" r:id="rId40"/>
    <p:sldId id="293" r:id="rId41"/>
    <p:sldId id="342" r:id="rId42"/>
    <p:sldId id="343" r:id="rId43"/>
    <p:sldId id="299" r:id="rId44"/>
    <p:sldId id="321" r:id="rId45"/>
    <p:sldId id="300" r:id="rId46"/>
    <p:sldId id="322" r:id="rId47"/>
    <p:sldId id="301" r:id="rId48"/>
    <p:sldId id="323" r:id="rId49"/>
    <p:sldId id="302" r:id="rId50"/>
    <p:sldId id="303" r:id="rId51"/>
    <p:sldId id="324" r:id="rId52"/>
    <p:sldId id="329" r:id="rId53"/>
    <p:sldId id="304" r:id="rId54"/>
    <p:sldId id="325" r:id="rId55"/>
    <p:sldId id="330" r:id="rId56"/>
    <p:sldId id="305" r:id="rId57"/>
    <p:sldId id="326" r:id="rId58"/>
    <p:sldId id="331" r:id="rId59"/>
    <p:sldId id="306" r:id="rId60"/>
    <p:sldId id="327" r:id="rId61"/>
    <p:sldId id="332" r:id="rId62"/>
    <p:sldId id="307" r:id="rId63"/>
    <p:sldId id="344" r:id="rId64"/>
    <p:sldId id="346" r:id="rId6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FFFF"/>
    <a:srgbClr val="431F17"/>
    <a:srgbClr val="E3B581"/>
    <a:srgbClr val="F7C29B"/>
    <a:srgbClr val="F73B2D"/>
    <a:srgbClr val="008A3E"/>
    <a:srgbClr val="1179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53" autoAdjust="0"/>
  </p:normalViewPr>
  <p:slideViewPr>
    <p:cSldViewPr snapToGrid="0" snapToObjects="1">
      <p:cViewPr varScale="1">
        <p:scale>
          <a:sx n="80" d="100"/>
          <a:sy n="80" d="100"/>
        </p:scale>
        <p:origin x="1466" y="43"/>
      </p:cViewPr>
      <p:guideLst>
        <p:guide orient="horz" pos="2160"/>
        <p:guide pos="2880"/>
      </p:guideLst>
    </p:cSldViewPr>
  </p:slideViewPr>
  <p:notesTextViewPr>
    <p:cViewPr>
      <p:scale>
        <a:sx n="75" d="100"/>
        <a:sy n="75" d="100"/>
      </p:scale>
      <p:origin x="0" y="0"/>
    </p:cViewPr>
  </p:notesTextViewPr>
  <p:notesViewPr>
    <p:cSldViewPr snapToGrid="0" snapToObjects="1">
      <p:cViewPr varScale="1">
        <p:scale>
          <a:sx n="65" d="100"/>
          <a:sy n="65" d="100"/>
        </p:scale>
        <p:origin x="-329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8A17FAA-1E96-4660-AE1D-AFF2A1A95EE7}" type="datetimeFigureOut">
              <a:rPr lang="en-US" smtClean="0"/>
              <a:t>10/22/2024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1CBE6AC-9492-4292-8BDB-BD48EBBDE8D1}" type="datetimeFigureOut">
              <a:rPr lang="en-US" smtClean="0"/>
              <a:t>10/22/2024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Must use the FSD</a:t>
            </a:r>
            <a:r>
              <a:rPr lang="en-US" altLang="en-US" baseline="0" dirty="0"/>
              <a:t> approved Power point template-will be provided to each trainer</a:t>
            </a:r>
            <a:endParaRPr lang="en-US" altLang="en-US" dirty="0"/>
          </a:p>
          <a:p>
            <a:r>
              <a:rPr lang="en-US" altLang="en-US" dirty="0"/>
              <a:t>Title Page: </a:t>
            </a:r>
            <a:r>
              <a:rPr lang="en-US" altLang="en-US" baseline="0" dirty="0"/>
              <a:t>Calibri Black, 40  to 44 size font, centered </a:t>
            </a:r>
          </a:p>
          <a:p>
            <a:r>
              <a:rPr lang="en-US" altLang="en-US" baseline="0" dirty="0"/>
              <a:t>Provided by the LAUSD Food Services Division: Calibri, 24 font, centered</a:t>
            </a:r>
          </a:p>
          <a:p>
            <a:r>
              <a:rPr lang="en-US" altLang="en-US" baseline="0" dirty="0"/>
              <a:t>Date: Calibri, 12 size font</a:t>
            </a:r>
          </a:p>
          <a:p>
            <a:r>
              <a:rPr lang="en-US" altLang="en-US" b="1" baseline="0" dirty="0"/>
              <a:t>All power points should have an overview, purpose and benefits, objectives, course content, resources and questions pages.</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362592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21</a:t>
            </a:fld>
            <a:endParaRPr lang="en-US"/>
          </a:p>
        </p:txBody>
      </p:sp>
    </p:spTree>
    <p:extLst>
      <p:ext uri="{BB962C8B-B14F-4D97-AF65-F5344CB8AC3E}">
        <p14:creationId xmlns:p14="http://schemas.microsoft.com/office/powerpoint/2010/main" val="412807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29</a:t>
            </a:fld>
            <a:endParaRPr lang="en-US"/>
          </a:p>
        </p:txBody>
      </p:sp>
    </p:spTree>
    <p:extLst>
      <p:ext uri="{BB962C8B-B14F-4D97-AF65-F5344CB8AC3E}">
        <p14:creationId xmlns:p14="http://schemas.microsoft.com/office/powerpoint/2010/main" val="163848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DBDBF68-14F7-44B7-B676-8E4F63A4550D}"/>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AA3797A-DA38-45AD-BFC0-EC63E96AC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0618" fontAlgn="base">
              <a:spcBef>
                <a:spcPct val="30000"/>
              </a:spcBef>
              <a:spcAft>
                <a:spcPct val="0"/>
              </a:spcAft>
              <a:defRPr/>
            </a:pPr>
            <a:r>
              <a:rPr lang="en-US" altLang="en-US" dirty="0"/>
              <a:t>TELL: Thank you for joining me today. As a reminder, you are required to review all assigned documents. </a:t>
            </a:r>
            <a:r>
              <a:rPr lang="en-US" b="0" dirty="0"/>
              <a:t>By completing this training you are certifying you have viewed all the required documents and this training in its entirety. </a:t>
            </a:r>
            <a:endParaRPr lang="en-US" dirty="0"/>
          </a:p>
          <a:p>
            <a:pPr lvl="1" algn="l" eaLnBrk="1" hangingPunct="1"/>
            <a:endParaRPr lang="en-US" dirty="0"/>
          </a:p>
          <a:p>
            <a:pPr eaLnBrk="1" hangingPunct="1">
              <a:spcBef>
                <a:spcPct val="0"/>
              </a:spcBef>
            </a:pPr>
            <a:endParaRPr lang="en-US" altLang="en-US" dirty="0"/>
          </a:p>
        </p:txBody>
      </p:sp>
      <p:sp>
        <p:nvSpPr>
          <p:cNvPr id="29700" name="Slide Number Placeholder 3">
            <a:extLst>
              <a:ext uri="{FF2B5EF4-FFF2-40B4-BE49-F238E27FC236}">
                <a16:creationId xmlns:a16="http://schemas.microsoft.com/office/drawing/2014/main" id="{F38AE30D-1A1D-4849-AA00-1070E774D3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8002" indent="-287693">
              <a:spcBef>
                <a:spcPct val="30000"/>
              </a:spcBef>
              <a:defRPr sz="1200">
                <a:solidFill>
                  <a:schemeClr val="tx1"/>
                </a:solidFill>
                <a:latin typeface="Calibri" panose="020F0502020204030204" pitchFamily="34" charset="0"/>
                <a:ea typeface="MS PGothic" panose="020B0600070205080204" pitchFamily="34" charset="-128"/>
              </a:defRPr>
            </a:lvl2pPr>
            <a:lvl3pPr marL="1150772" indent="-230154">
              <a:spcBef>
                <a:spcPct val="30000"/>
              </a:spcBef>
              <a:defRPr sz="1200">
                <a:solidFill>
                  <a:schemeClr val="tx1"/>
                </a:solidFill>
                <a:latin typeface="Calibri" panose="020F0502020204030204" pitchFamily="34" charset="0"/>
                <a:ea typeface="MS PGothic" panose="020B0600070205080204" pitchFamily="34" charset="-128"/>
              </a:defRPr>
            </a:lvl3pPr>
            <a:lvl4pPr marL="1611081" indent="-230154">
              <a:spcBef>
                <a:spcPct val="30000"/>
              </a:spcBef>
              <a:defRPr sz="1200">
                <a:solidFill>
                  <a:schemeClr val="tx1"/>
                </a:solidFill>
                <a:latin typeface="Calibri" panose="020F0502020204030204" pitchFamily="34" charset="0"/>
                <a:ea typeface="MS PGothic" panose="020B0600070205080204" pitchFamily="34" charset="-128"/>
              </a:defRPr>
            </a:lvl4pPr>
            <a:lvl5pPr marL="2071390" indent="-230154">
              <a:spcBef>
                <a:spcPct val="30000"/>
              </a:spcBef>
              <a:defRPr sz="1200">
                <a:solidFill>
                  <a:schemeClr val="tx1"/>
                </a:solidFill>
                <a:latin typeface="Calibri" panose="020F0502020204030204" pitchFamily="34" charset="0"/>
                <a:ea typeface="MS PGothic" panose="020B0600070205080204" pitchFamily="34" charset="-128"/>
              </a:defRPr>
            </a:lvl5pPr>
            <a:lvl6pPr marL="2531699"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2008"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2317"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12626"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60309" rtl="0" eaLnBrk="0" fontAlgn="base" latinLnBrk="0" hangingPunct="0">
              <a:lnSpc>
                <a:spcPct val="100000"/>
              </a:lnSpc>
              <a:spcBef>
                <a:spcPct val="0"/>
              </a:spcBef>
              <a:spcAft>
                <a:spcPct val="0"/>
              </a:spcAft>
              <a:buClrTx/>
              <a:buSzTx/>
              <a:buFontTx/>
              <a:buNone/>
              <a:tabLst/>
              <a:defRPr/>
            </a:pPr>
            <a:fld id="{B7794628-394B-4AE2-8D1E-75F43C585FF5}" type="slidenum">
              <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rPr>
              <a:pPr marL="0" marR="0" lvl="0" indent="0" algn="r" defTabSz="460309"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2646563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pic>
        <p:nvPicPr>
          <p:cNvPr id="10" name="Picture 9"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8195" y="-11207"/>
            <a:ext cx="9161434" cy="6880414"/>
          </a:xfrm>
          <a:prstGeom prst="rect">
            <a:avLst/>
          </a:prstGeom>
        </p:spPr>
      </p:pic>
      <p:sp>
        <p:nvSpPr>
          <p:cNvPr id="2" name="Title 1"/>
          <p:cNvSpPr>
            <a:spLocks noGrp="1"/>
          </p:cNvSpPr>
          <p:nvPr>
            <p:ph type="title"/>
          </p:nvPr>
        </p:nvSpPr>
        <p:spPr>
          <a:xfrm>
            <a:off x="2517586" y="1416176"/>
            <a:ext cx="6626413" cy="1362075"/>
          </a:xfrm>
        </p:spPr>
        <p:txBody>
          <a:bodyPr anchor="t">
            <a:noAutofit/>
          </a:bodyPr>
          <a:lstStyle>
            <a:lvl1pPr algn="ctr">
              <a:defRPr sz="4400" b="1" cap="all">
                <a:solidFill>
                  <a:srgbClr val="0000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B392DC5D-2FFA-1D43-BE67-4498328BF505}" type="datetimeFigureOut">
              <a:rPr lang="en-US" smtClean="0"/>
              <a:t>10/22/2024</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
        <p:nvSpPr>
          <p:cNvPr id="16" name="Text Placeholder 15"/>
          <p:cNvSpPr>
            <a:spLocks noGrp="1"/>
          </p:cNvSpPr>
          <p:nvPr>
            <p:ph type="body" sz="quarter" idx="11" hasCustomPrompt="1"/>
          </p:nvPr>
        </p:nvSpPr>
        <p:spPr>
          <a:xfrm>
            <a:off x="2517775" y="6142038"/>
            <a:ext cx="6626225"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7562850" y="6626225"/>
            <a:ext cx="158115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3117986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
        <p:nvSpPr>
          <p:cNvPr id="9" name="Content Placeholder 3"/>
          <p:cNvSpPr>
            <a:spLocks noGrp="1"/>
          </p:cNvSpPr>
          <p:nvPr>
            <p:ph sz="half" idx="2" hasCustomPrompt="1"/>
          </p:nvPr>
        </p:nvSpPr>
        <p:spPr>
          <a:xfrm>
            <a:off x="457200" y="1862861"/>
            <a:ext cx="394335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4743450" y="1862862"/>
            <a:ext cx="394335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457200" y="494854"/>
            <a:ext cx="82296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467958" y="1301678"/>
            <a:ext cx="394335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4740672" y="1303466"/>
            <a:ext cx="394335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427605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64388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fld id="{532762D3-DF72-D540-898C-C4A40E3E62D9}" type="datetimeFigureOut">
              <a:rPr lang="en-US" smtClean="0">
                <a:solidFill>
                  <a:srgbClr val="008000">
                    <a:tint val="75000"/>
                  </a:srgbClr>
                </a:solidFill>
              </a:rPr>
              <a:pPr defTabSz="457200"/>
              <a:t>10/22/2024</a:t>
            </a:fld>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defTabSz="457200"/>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defTabSz="457200"/>
            <a:fld id="{59AE1649-C190-1E44-AAD5-C129AA553731}" type="slidenum">
              <a:rPr lang="en-US" smtClean="0">
                <a:solidFill>
                  <a:srgbClr val="008000">
                    <a:tint val="75000"/>
                  </a:srgbClr>
                </a:solidFill>
              </a:rPr>
              <a:pPr defTabSz="457200"/>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046189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77" r:id="rId1"/>
    <p:sldLayoutId id="2147483664" r:id="rId2"/>
    <p:sldLayoutId id="2147483681" r:id="rId3"/>
    <p:sldLayoutId id="2147483682" r:id="rId4"/>
    <p:sldLayoutId id="2147483683" r:id="rId5"/>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4.wdp"/><Relationship Id="rId3" Type="http://schemas.openxmlformats.org/officeDocument/2006/relationships/slideLayout" Target="../slideLayouts/slideLayout4.xml"/><Relationship Id="rId7" Type="http://schemas.microsoft.com/office/2007/relationships/hdphoto" Target="../media/hdphoto11.wdp"/><Relationship Id="rId12" Type="http://schemas.openxmlformats.org/officeDocument/2006/relationships/image" Target="../media/image3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12.wdp"/><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4.xml"/><Relationship Id="rId7" Type="http://schemas.microsoft.com/office/2007/relationships/hdphoto" Target="../media/hdphoto2.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xml"/><Relationship Id="rId7" Type="http://schemas.microsoft.com/office/2007/relationships/hdphoto" Target="../media/hdphoto15.wdp"/><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image" Target="../media/image4.png"/><Relationship Id="rId4" Type="http://schemas.openxmlformats.org/officeDocument/2006/relationships/image" Target="../media/image45.jpeg"/><Relationship Id="rId9"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microsoft.com/office/2007/relationships/hdphoto" Target="../media/hdphoto16.wdp"/><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51.jpeg"/><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image" Target="../media/image10.jpeg"/><Relationship Id="rId12"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9.jpeg"/><Relationship Id="rId11" Type="http://schemas.openxmlformats.org/officeDocument/2006/relationships/image" Target="../media/image13.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slideLayout" Target="../slideLayouts/slideLayout4.xml"/><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4.png"/><Relationship Id="rId2" Type="http://schemas.microsoft.com/office/2007/relationships/media" Target="../media/media40.m4a"/><Relationship Id="rId1" Type="http://schemas.openxmlformats.org/officeDocument/2006/relationships/tags" Target="../tags/tag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3.m4a"/><Relationship Id="rId7" Type="http://schemas.microsoft.com/office/2007/relationships/hdphoto" Target="../media/hdphoto17.wdp"/><Relationship Id="rId2" Type="http://schemas.microsoft.com/office/2007/relationships/media" Target="../media/media43.m4a"/><Relationship Id="rId1" Type="http://schemas.openxmlformats.org/officeDocument/2006/relationships/tags" Target="../tags/tag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Layout" Target="../slideLayouts/slideLayout4.xml"/><Relationship Id="rId7" Type="http://schemas.openxmlformats.org/officeDocument/2006/relationships/image" Target="../media/image61.png"/><Relationship Id="rId2" Type="http://schemas.openxmlformats.org/officeDocument/2006/relationships/audio" Target="../media/media45.m4a"/><Relationship Id="rId1" Type="http://schemas.microsoft.com/office/2007/relationships/media" Target="../media/media45.m4a"/><Relationship Id="rId6" Type="http://schemas.microsoft.com/office/2007/relationships/hdphoto" Target="../media/hdphoto18.wdp"/><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slideLayout" Target="../slideLayouts/slideLayout4.xml"/><Relationship Id="rId7" Type="http://schemas.openxmlformats.org/officeDocument/2006/relationships/image" Target="../media/image60.png"/><Relationship Id="rId2" Type="http://schemas.openxmlformats.org/officeDocument/2006/relationships/audio" Target="../media/media46.m4a"/><Relationship Id="rId1" Type="http://schemas.microsoft.com/office/2007/relationships/media" Target="../media/media46.m4a"/><Relationship Id="rId6" Type="http://schemas.microsoft.com/office/2007/relationships/hdphoto" Target="../media/hdphoto19.wdp"/><Relationship Id="rId5"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pn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8.png"/><Relationship Id="rId3" Type="http://schemas.openxmlformats.org/officeDocument/2006/relationships/audio" Target="../media/media5.m4a"/><Relationship Id="rId7" Type="http://schemas.openxmlformats.org/officeDocument/2006/relationships/image" Target="../media/image15.png"/><Relationship Id="rId12" Type="http://schemas.microsoft.com/office/2007/relationships/hdphoto" Target="../media/hdphoto7.wdp"/><Relationship Id="rId2" Type="http://schemas.microsoft.com/office/2007/relationships/media" Target="../media/media5.m4a"/><Relationship Id="rId1" Type="http://schemas.openxmlformats.org/officeDocument/2006/relationships/tags" Target="../tags/tag2.xml"/><Relationship Id="rId6" Type="http://schemas.microsoft.com/office/2007/relationships/hdphoto" Target="../media/hdphoto4.wdp"/><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4.png"/><Relationship Id="rId10" Type="http://schemas.microsoft.com/office/2007/relationships/hdphoto" Target="../media/hdphoto6.wdp"/><Relationship Id="rId4" Type="http://schemas.openxmlformats.org/officeDocument/2006/relationships/slideLayout" Target="../slideLayouts/slideLayout4.xml"/><Relationship Id="rId9" Type="http://schemas.openxmlformats.org/officeDocument/2006/relationships/image" Target="../media/image16.png"/><Relationship Id="rId14" Type="http://schemas.microsoft.com/office/2007/relationships/hdphoto" Target="../media/hdphoto8.wdp"/></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image" Target="../media/image64.jpg"/></Relationships>
</file>

<file path=ppt/slides/_rels/slide51.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image" Target="../media/image65.bin"/></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audio" Target="../media/media54.m4a"/><Relationship Id="rId2" Type="http://schemas.microsoft.com/office/2007/relationships/media" Target="../media/media54.m4a"/><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4.pn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audio" Target="../media/media57.m4a"/><Relationship Id="rId2" Type="http://schemas.microsoft.com/office/2007/relationships/media" Target="../media/media57.m4a"/><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4.png"/><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4.pn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audio" Target="../media/media60.m4a"/><Relationship Id="rId2" Type="http://schemas.microsoft.com/office/2007/relationships/media" Target="../media/media60.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72.jpeg"/><Relationship Id="rId4"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24.wdp"/><Relationship Id="rId3" Type="http://schemas.openxmlformats.org/officeDocument/2006/relationships/slideLayout" Target="../slideLayouts/slideLayout4.xml"/><Relationship Id="rId7" Type="http://schemas.microsoft.com/office/2007/relationships/hdphoto" Target="../media/hdphoto21.wdp"/><Relationship Id="rId12" Type="http://schemas.openxmlformats.org/officeDocument/2006/relationships/image" Target="../media/image77.png"/><Relationship Id="rId2" Type="http://schemas.openxmlformats.org/officeDocument/2006/relationships/audio" Target="../media/media61.m4a"/><Relationship Id="rId16" Type="http://schemas.openxmlformats.org/officeDocument/2006/relationships/image" Target="../media/image4.png"/><Relationship Id="rId1" Type="http://schemas.microsoft.com/office/2007/relationships/media" Target="../media/media61.m4a"/><Relationship Id="rId6" Type="http://schemas.openxmlformats.org/officeDocument/2006/relationships/image" Target="../media/image74.png"/><Relationship Id="rId11" Type="http://schemas.microsoft.com/office/2007/relationships/hdphoto" Target="../media/hdphoto23.wdp"/><Relationship Id="rId5" Type="http://schemas.microsoft.com/office/2007/relationships/hdphoto" Target="../media/hdphoto20.wdp"/><Relationship Id="rId15" Type="http://schemas.microsoft.com/office/2007/relationships/hdphoto" Target="../media/hdphoto25.wdp"/><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22.wdp"/><Relationship Id="rId1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9.wdp"/><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36253" y="2172219"/>
            <a:ext cx="6055949" cy="2601912"/>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4000" b="1" kern="1200" cap="all">
                <a:solidFill>
                  <a:srgbClr val="000000"/>
                </a:solidFill>
                <a:latin typeface="+mj-lt"/>
                <a:ea typeface="+mj-ea"/>
                <a:cs typeface="+mj-cs"/>
              </a:defRPr>
            </a:lvl1pPr>
          </a:lstStyle>
          <a:p>
            <a:pPr algn="ctr"/>
            <a:r>
              <a:rPr lang="en-US" sz="4400" dirty="0"/>
              <a:t>effective </a:t>
            </a:r>
          </a:p>
          <a:p>
            <a:pPr algn="ctr"/>
            <a:r>
              <a:rPr lang="en-US" sz="4400" dirty="0"/>
              <a:t>COMMUNICATION</a:t>
            </a:r>
          </a:p>
          <a:p>
            <a:pPr algn="ctr"/>
            <a:r>
              <a:rPr lang="en-US" sz="4400" dirty="0"/>
              <a:t>Cultivating a</a:t>
            </a:r>
          </a:p>
          <a:p>
            <a:pPr algn="ctr"/>
            <a:r>
              <a:rPr lang="en-US" sz="4400" dirty="0"/>
              <a:t>hospitality culture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741" y="5947229"/>
            <a:ext cx="823685" cy="823685"/>
          </a:xfrm>
          <a:prstGeom prst="rect">
            <a:avLst/>
          </a:prstGeom>
        </p:spPr>
      </p:pic>
    </p:spTree>
    <p:extLst>
      <p:ext uri="{BB962C8B-B14F-4D97-AF65-F5344CB8AC3E}">
        <p14:creationId xmlns:p14="http://schemas.microsoft.com/office/powerpoint/2010/main" val="3966444083"/>
      </p:ext>
    </p:extLst>
  </p:cSld>
  <p:clrMapOvr>
    <a:masterClrMapping/>
  </p:clrMapOvr>
  <mc:AlternateContent xmlns:mc="http://schemas.openxmlformats.org/markup-compatibility/2006" xmlns:p14="http://schemas.microsoft.com/office/powerpoint/2010/main">
    <mc:Choice Requires="p14">
      <p:transition spd="slow" p14:dur="2000" advTm="47651"/>
    </mc:Choice>
    <mc:Fallback xmlns="">
      <p:transition spd="slow" advTm="47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PLAYING THE VICTIM</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523267" y="1643278"/>
            <a:ext cx="4493234" cy="4401205"/>
          </a:xfrm>
          <a:prstGeom prst="rect">
            <a:avLst/>
          </a:prstGeom>
          <a:noFill/>
        </p:spPr>
        <p:txBody>
          <a:bodyPr wrap="square" rtlCol="0">
            <a:spAutoFit/>
          </a:bodyPr>
          <a:lstStyle/>
          <a:p>
            <a:pPr lvl="0" defTabSz="914400">
              <a:defRPr/>
            </a:pPr>
            <a:r>
              <a:rPr lang="en-US" sz="2800" dirty="0">
                <a:solidFill>
                  <a:srgbClr val="000000"/>
                </a:solidFill>
              </a:rPr>
              <a:t>As managers, there lies a lot of responsibility on your part. At times this can be overwhelming but it is important to understand that it is all part of the job. </a:t>
            </a:r>
          </a:p>
          <a:p>
            <a:pPr lvl="0" defTabSz="914400">
              <a:defRPr/>
            </a:pPr>
            <a:endParaRPr lang="en-US" sz="2800" dirty="0">
              <a:solidFill>
                <a:srgbClr val="000000"/>
              </a:solidFill>
            </a:endParaRPr>
          </a:p>
          <a:p>
            <a:pPr lvl="0" defTabSz="914400">
              <a:defRPr/>
            </a:pPr>
            <a:r>
              <a:rPr lang="en-US" sz="2800" dirty="0">
                <a:solidFill>
                  <a:srgbClr val="000000"/>
                </a:solidFill>
              </a:rPr>
              <a:t>You have been trusted to handle the tasks of managing your kitchens.</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b="3780"/>
          <a:stretch/>
        </p:blipFill>
        <p:spPr>
          <a:xfrm>
            <a:off x="4957562" y="1716336"/>
            <a:ext cx="3828976" cy="290646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457" y="6299200"/>
            <a:ext cx="406400" cy="406400"/>
          </a:xfrm>
          <a:prstGeom prst="rect">
            <a:avLst/>
          </a:prstGeom>
        </p:spPr>
      </p:pic>
    </p:spTree>
    <p:extLst>
      <p:ext uri="{BB962C8B-B14F-4D97-AF65-F5344CB8AC3E}">
        <p14:creationId xmlns:p14="http://schemas.microsoft.com/office/powerpoint/2010/main" val="3764767505"/>
      </p:ext>
    </p:extLst>
  </p:cSld>
  <p:clrMapOvr>
    <a:masterClrMapping/>
  </p:clrMapOvr>
  <mc:AlternateContent xmlns:mc="http://schemas.openxmlformats.org/markup-compatibility/2006" xmlns:p14="http://schemas.microsoft.com/office/powerpoint/2010/main">
    <mc:Choice Requires="p14">
      <p:transition spd="slow" p14:dur="2000" advTm="72516"/>
    </mc:Choice>
    <mc:Fallback xmlns="">
      <p:transition spd="slow" advTm="7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PLAYING THE VICTIM</a:t>
            </a:r>
          </a:p>
        </p:txBody>
      </p:sp>
      <p:sp>
        <p:nvSpPr>
          <p:cNvPr id="3" name="TextBox 2"/>
          <p:cNvSpPr txBox="1"/>
          <p:nvPr/>
        </p:nvSpPr>
        <p:spPr>
          <a:xfrm>
            <a:off x="477942" y="1606702"/>
            <a:ext cx="4421317" cy="3539430"/>
          </a:xfrm>
          <a:prstGeom prst="rect">
            <a:avLst/>
          </a:prstGeom>
          <a:noFill/>
        </p:spPr>
        <p:txBody>
          <a:bodyPr wrap="square" rtlCol="0">
            <a:spAutoFit/>
          </a:bodyPr>
          <a:lstStyle/>
          <a:p>
            <a:pPr marL="342900" indent="-342900" defTabSz="914400">
              <a:buFont typeface="Wingdings" panose="05000000000000000000" pitchFamily="2" charset="2"/>
              <a:buChar char="Ø"/>
              <a:defRPr/>
            </a:pPr>
            <a:r>
              <a:rPr lang="en-US" sz="2800" dirty="0">
                <a:solidFill>
                  <a:srgbClr val="000000"/>
                </a:solidFill>
              </a:rPr>
              <a:t>Think positive not negative</a:t>
            </a:r>
          </a:p>
          <a:p>
            <a:pPr marL="342900" indent="-342900" defTabSz="914400">
              <a:buFont typeface="Wingdings" panose="05000000000000000000" pitchFamily="2" charset="2"/>
              <a:buChar char="Ø"/>
              <a:defRPr/>
            </a:pPr>
            <a:r>
              <a:rPr lang="en-US" sz="2800" dirty="0">
                <a:solidFill>
                  <a:srgbClr val="000000"/>
                </a:solidFill>
              </a:rPr>
              <a:t>Do not blame others when something goes wrong on your behalf </a:t>
            </a:r>
          </a:p>
          <a:p>
            <a:pPr marL="342900" indent="-342900" defTabSz="914400">
              <a:buFont typeface="Wingdings" panose="05000000000000000000" pitchFamily="2" charset="2"/>
              <a:buChar char="Ø"/>
              <a:defRPr/>
            </a:pPr>
            <a:r>
              <a:rPr lang="en-US" sz="2800" dirty="0">
                <a:solidFill>
                  <a:srgbClr val="000000"/>
                </a:solidFill>
              </a:rPr>
              <a:t>Learn from mistakes and improve</a:t>
            </a:r>
          </a:p>
          <a:p>
            <a:pPr marL="342900" lvl="0" indent="-342900" defTabSz="914400">
              <a:buFont typeface="Wingdings" panose="05000000000000000000" pitchFamily="2" charset="2"/>
              <a:buChar char="Ø"/>
              <a:defRPr/>
            </a:pPr>
            <a:r>
              <a:rPr lang="en-US" sz="2800" dirty="0">
                <a:solidFill>
                  <a:srgbClr val="000000"/>
                </a:solidFill>
              </a:rPr>
              <a:t>Everyone is not out to get you </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4429"/>
          <a:stretch/>
        </p:blipFill>
        <p:spPr>
          <a:xfrm>
            <a:off x="4908491" y="1714449"/>
            <a:ext cx="3773999" cy="282707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8343" y="6277429"/>
            <a:ext cx="406400" cy="406400"/>
          </a:xfrm>
          <a:prstGeom prst="rect">
            <a:avLst/>
          </a:prstGeom>
        </p:spPr>
      </p:pic>
    </p:spTree>
    <p:extLst>
      <p:ext uri="{BB962C8B-B14F-4D97-AF65-F5344CB8AC3E}">
        <p14:creationId xmlns:p14="http://schemas.microsoft.com/office/powerpoint/2010/main" val="3683617997"/>
      </p:ext>
    </p:extLst>
  </p:cSld>
  <p:clrMapOvr>
    <a:masterClrMapping/>
  </p:clrMapOvr>
  <mc:AlternateContent xmlns:mc="http://schemas.openxmlformats.org/markup-compatibility/2006" xmlns:p14="http://schemas.microsoft.com/office/powerpoint/2010/main">
    <mc:Choice Requires="p14">
      <p:transition spd="slow" p14:dur="2000" advTm="140322"/>
    </mc:Choice>
    <mc:Fallback xmlns="">
      <p:transition spd="slow" advTm="14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ACCEPTING CONSEQUENCES</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523265" y="1485504"/>
            <a:ext cx="4273177" cy="4401205"/>
          </a:xfrm>
          <a:prstGeom prst="rect">
            <a:avLst/>
          </a:prstGeom>
          <a:noFill/>
        </p:spPr>
        <p:txBody>
          <a:bodyPr wrap="square" rtlCol="0">
            <a:spAutoFit/>
          </a:bodyPr>
          <a:lstStyle/>
          <a:p>
            <a:pPr lvl="0" defTabSz="914400">
              <a:defRPr/>
            </a:pPr>
            <a:r>
              <a:rPr lang="en-US" sz="2800" dirty="0">
                <a:solidFill>
                  <a:srgbClr val="000000"/>
                </a:solidFill>
              </a:rPr>
              <a:t>Mistakes are inevitable when working. Sometimes it may be something that went unnoticed. Other times, it may be a behavior that needs correction. </a:t>
            </a:r>
          </a:p>
          <a:p>
            <a:pPr lvl="0" defTabSz="914400">
              <a:defRPr/>
            </a:pPr>
            <a:endParaRPr lang="en-US" sz="2800" dirty="0">
              <a:solidFill>
                <a:srgbClr val="000000"/>
              </a:solidFill>
            </a:endParaRPr>
          </a:p>
          <a:p>
            <a:pPr lvl="0" defTabSz="914400">
              <a:defRPr/>
            </a:pPr>
            <a:r>
              <a:rPr lang="en-US" sz="2800" dirty="0">
                <a:solidFill>
                  <a:srgbClr val="000000"/>
                </a:solidFill>
              </a:rPr>
              <a:t>Managers should accept responsibility so that new behaviors can be learned. </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b="4711"/>
          <a:stretch/>
        </p:blipFill>
        <p:spPr>
          <a:xfrm>
            <a:off x="4682710" y="1485504"/>
            <a:ext cx="4048656" cy="298489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458" y="6299200"/>
            <a:ext cx="406400" cy="406400"/>
          </a:xfrm>
          <a:prstGeom prst="rect">
            <a:avLst/>
          </a:prstGeom>
        </p:spPr>
      </p:pic>
    </p:spTree>
    <p:extLst>
      <p:ext uri="{BB962C8B-B14F-4D97-AF65-F5344CB8AC3E}">
        <p14:creationId xmlns:p14="http://schemas.microsoft.com/office/powerpoint/2010/main" val="4164492573"/>
      </p:ext>
    </p:extLst>
  </p:cSld>
  <p:clrMapOvr>
    <a:masterClrMapping/>
  </p:clrMapOvr>
  <mc:AlternateContent xmlns:mc="http://schemas.openxmlformats.org/markup-compatibility/2006" xmlns:p14="http://schemas.microsoft.com/office/powerpoint/2010/main">
    <mc:Choice Requires="p14">
      <p:transition spd="slow" p14:dur="2000" advTm="39650"/>
    </mc:Choice>
    <mc:Fallback xmlns="">
      <p:transition spd="slow" advTm="3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ACCEPTING CONSEQUENCES</a:t>
            </a:r>
          </a:p>
        </p:txBody>
      </p:sp>
      <p:sp>
        <p:nvSpPr>
          <p:cNvPr id="4" name="TextBox 3"/>
          <p:cNvSpPr txBox="1"/>
          <p:nvPr/>
        </p:nvSpPr>
        <p:spPr>
          <a:xfrm>
            <a:off x="523264" y="1491931"/>
            <a:ext cx="4038576" cy="4708981"/>
          </a:xfrm>
          <a:prstGeom prst="rect">
            <a:avLst/>
          </a:prstGeom>
          <a:noFill/>
        </p:spPr>
        <p:txBody>
          <a:bodyPr wrap="square" rtlCol="0">
            <a:spAutoFit/>
          </a:bodyPr>
          <a:lstStyle/>
          <a:p>
            <a:pPr marL="342900" indent="-342900" defTabSz="914400">
              <a:buFont typeface="Wingdings" panose="05000000000000000000" pitchFamily="2" charset="2"/>
              <a:buChar char="Ø"/>
              <a:defRPr/>
            </a:pPr>
            <a:r>
              <a:rPr lang="en-US" sz="2800" dirty="0">
                <a:solidFill>
                  <a:srgbClr val="000000"/>
                </a:solidFill>
              </a:rPr>
              <a:t>Try not to get easily offended</a:t>
            </a:r>
          </a:p>
          <a:p>
            <a:pPr marL="342900" lvl="0" indent="-342900" defTabSz="914400">
              <a:buFont typeface="Wingdings" panose="05000000000000000000" pitchFamily="2" charset="2"/>
              <a:buChar char="Ø"/>
              <a:defRPr/>
            </a:pPr>
            <a:r>
              <a:rPr lang="en-US" sz="2800" dirty="0">
                <a:solidFill>
                  <a:srgbClr val="000000"/>
                </a:solidFill>
              </a:rPr>
              <a:t>Accept correction when provided by supervisor</a:t>
            </a:r>
          </a:p>
          <a:p>
            <a:pPr marL="342900" lvl="0" indent="-342900" defTabSz="914400">
              <a:buFont typeface="Wingdings" panose="05000000000000000000" pitchFamily="2" charset="2"/>
              <a:buChar char="Ø"/>
              <a:defRPr/>
            </a:pPr>
            <a:r>
              <a:rPr lang="en-US" sz="2800" dirty="0">
                <a:solidFill>
                  <a:srgbClr val="000000"/>
                </a:solidFill>
              </a:rPr>
              <a:t>Not everything warrants a formal complaint</a:t>
            </a:r>
          </a:p>
          <a:p>
            <a:pPr marL="342900" lvl="0" indent="-342900" defTabSz="914400">
              <a:buFont typeface="Wingdings" panose="05000000000000000000" pitchFamily="2" charset="2"/>
              <a:buChar char="Ø"/>
              <a:defRPr/>
            </a:pPr>
            <a:r>
              <a:rPr lang="en-US" sz="2800" dirty="0">
                <a:solidFill>
                  <a:srgbClr val="000000"/>
                </a:solidFill>
              </a:rPr>
              <a:t>If in doubt about job duties, refer to Employee Handbook</a:t>
            </a:r>
          </a:p>
          <a:p>
            <a:pPr marL="342900" lvl="0" indent="-342900" defTabSz="914400">
              <a:buFont typeface="Wingdings" panose="05000000000000000000" pitchFamily="2" charset="2"/>
              <a:buChar char="Ø"/>
              <a:defRPr/>
            </a:pPr>
            <a:endParaRPr lang="en-US" sz="2400" dirty="0">
              <a:solidFill>
                <a:srgbClr val="000000"/>
              </a:solidFill>
            </a:endParaRPr>
          </a:p>
          <a:p>
            <a:pPr lvl="0" defTabSz="914400">
              <a:defRPr/>
            </a:pPr>
            <a:endParaRPr lang="en-US" sz="2400"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5486"/>
          <a:stretch/>
        </p:blipFill>
        <p:spPr>
          <a:xfrm>
            <a:off x="4676515" y="1491931"/>
            <a:ext cx="4058476" cy="296830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9228" y="6299200"/>
            <a:ext cx="406400" cy="406400"/>
          </a:xfrm>
          <a:prstGeom prst="rect">
            <a:avLst/>
          </a:prstGeom>
        </p:spPr>
      </p:pic>
    </p:spTree>
    <p:extLst>
      <p:ext uri="{BB962C8B-B14F-4D97-AF65-F5344CB8AC3E}">
        <p14:creationId xmlns:p14="http://schemas.microsoft.com/office/powerpoint/2010/main" val="352503738"/>
      </p:ext>
    </p:extLst>
  </p:cSld>
  <p:clrMapOvr>
    <a:masterClrMapping/>
  </p:clrMapOvr>
  <mc:AlternateContent xmlns:mc="http://schemas.openxmlformats.org/markup-compatibility/2006" xmlns:p14="http://schemas.microsoft.com/office/powerpoint/2010/main">
    <mc:Choice Requires="p14">
      <p:transition spd="slow" p14:dur="2000" advTm="157421"/>
    </mc:Choice>
    <mc:Fallback xmlns="">
      <p:transition spd="slow" advTm="15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WORKING WITH TEAMS </a:t>
            </a:r>
          </a:p>
        </p:txBody>
      </p:sp>
      <p:sp>
        <p:nvSpPr>
          <p:cNvPr id="10" name="Rectangle: Rounded Corners 1">
            <a:extLst>
              <a:ext uri="{FF2B5EF4-FFF2-40B4-BE49-F238E27FC236}">
                <a16:creationId xmlns:a16="http://schemas.microsoft.com/office/drawing/2014/main" id="{E766CF74-58A9-4617-A2BF-BFCDE56FC5D5}"/>
              </a:ext>
            </a:extLst>
          </p:cNvPr>
          <p:cNvSpPr/>
          <p:nvPr/>
        </p:nvSpPr>
        <p:spPr>
          <a:xfrm>
            <a:off x="1639863" y="3378980"/>
            <a:ext cx="6006771" cy="2765101"/>
          </a:xfrm>
          <a:prstGeom prst="roundRect">
            <a:avLst>
              <a:gd name="adj" fmla="val 2497"/>
            </a:avLst>
          </a:prstGeom>
          <a:solidFill>
            <a:schemeClr val="accent3">
              <a:lumMod val="40000"/>
              <a:lumOff val="60000"/>
            </a:schemeClr>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4800" b="1" dirty="0">
                <a:solidFill>
                  <a:srgbClr val="000000"/>
                </a:solidFill>
              </a:rPr>
              <a:t>We are LAUSD</a:t>
            </a:r>
          </a:p>
        </p:txBody>
      </p:sp>
      <p:sp>
        <p:nvSpPr>
          <p:cNvPr id="4" name="TextBox 3"/>
          <p:cNvSpPr txBox="1"/>
          <p:nvPr/>
        </p:nvSpPr>
        <p:spPr>
          <a:xfrm>
            <a:off x="821270" y="1382838"/>
            <a:ext cx="7932716" cy="1815882"/>
          </a:xfrm>
          <a:prstGeom prst="rect">
            <a:avLst/>
          </a:prstGeom>
          <a:noFill/>
        </p:spPr>
        <p:txBody>
          <a:bodyPr wrap="square" rtlCol="0">
            <a:spAutoFit/>
          </a:bodyPr>
          <a:lstStyle/>
          <a:p>
            <a:r>
              <a:rPr lang="en-US" sz="2800" dirty="0">
                <a:solidFill>
                  <a:srgbClr val="000000"/>
                </a:solidFill>
              </a:rPr>
              <a:t>As cafeteria managers, you will be required to work with other teams outside of your kitchen. Although from different departments, we are all on the same team and must work together to be successful.</a:t>
            </a:r>
          </a:p>
        </p:txBody>
      </p:sp>
      <p:sp>
        <p:nvSpPr>
          <p:cNvPr id="6" name="Rectangle 5">
            <a:extLst>
              <a:ext uri="{FF2B5EF4-FFF2-40B4-BE49-F238E27FC236}">
                <a16:creationId xmlns:a16="http://schemas.microsoft.com/office/drawing/2014/main" id="{FE5C5A51-456A-42EB-9272-D3A42B70A4BE}"/>
              </a:ext>
            </a:extLst>
          </p:cNvPr>
          <p:cNvSpPr/>
          <p:nvPr/>
        </p:nvSpPr>
        <p:spPr>
          <a:xfrm>
            <a:off x="4647852" y="4200177"/>
            <a:ext cx="2539288" cy="888186"/>
          </a:xfrm>
          <a:prstGeom prst="rect">
            <a:avLst/>
          </a:prstGeom>
          <a:solidFill>
            <a:schemeClr val="accent6">
              <a:lumMod val="60000"/>
              <a:lumOff val="40000"/>
            </a:schemeClr>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pPr>
            <a:r>
              <a:rPr lang="en-US" sz="2000" b="1" dirty="0">
                <a:solidFill>
                  <a:srgbClr val="000000"/>
                </a:solidFill>
              </a:rPr>
              <a:t>M&amp;O, Warehouse,</a:t>
            </a:r>
          </a:p>
          <a:p>
            <a:pPr algn="ctr">
              <a:lnSpc>
                <a:spcPct val="80000"/>
              </a:lnSpc>
            </a:pPr>
            <a:r>
              <a:rPr lang="en-US" sz="2000" b="1" dirty="0">
                <a:solidFill>
                  <a:srgbClr val="000000"/>
                </a:solidFill>
              </a:rPr>
              <a:t>Trucking, NNC </a:t>
            </a:r>
          </a:p>
        </p:txBody>
      </p:sp>
      <p:sp>
        <p:nvSpPr>
          <p:cNvPr id="7" name="Rectangle 6">
            <a:extLst>
              <a:ext uri="{FF2B5EF4-FFF2-40B4-BE49-F238E27FC236}">
                <a16:creationId xmlns:a16="http://schemas.microsoft.com/office/drawing/2014/main" id="{C1A94718-E7C9-4F4C-A40F-0BFFB8658F64}"/>
              </a:ext>
            </a:extLst>
          </p:cNvPr>
          <p:cNvSpPr/>
          <p:nvPr/>
        </p:nvSpPr>
        <p:spPr>
          <a:xfrm>
            <a:off x="2080629" y="5112059"/>
            <a:ext cx="2544806" cy="886059"/>
          </a:xfrm>
          <a:prstGeom prst="rect">
            <a:avLst/>
          </a:prstGeom>
          <a:solidFill>
            <a:schemeClr val="accent5">
              <a:lumMod val="40000"/>
              <a:lumOff val="60000"/>
            </a:schemeClr>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pPr>
            <a:r>
              <a:rPr lang="en-US" sz="2000" b="1" dirty="0">
                <a:solidFill>
                  <a:srgbClr val="000000"/>
                </a:solidFill>
              </a:rPr>
              <a:t>Principal, Teachers, </a:t>
            </a:r>
          </a:p>
          <a:p>
            <a:pPr algn="ctr">
              <a:lnSpc>
                <a:spcPct val="80000"/>
              </a:lnSpc>
            </a:pPr>
            <a:r>
              <a:rPr lang="en-US" sz="2000" b="1" dirty="0">
                <a:solidFill>
                  <a:srgbClr val="000000"/>
                </a:solidFill>
              </a:rPr>
              <a:t>Parents</a:t>
            </a:r>
          </a:p>
        </p:txBody>
      </p:sp>
      <p:sp>
        <p:nvSpPr>
          <p:cNvPr id="8" name="Rectangle 7">
            <a:extLst>
              <a:ext uri="{FF2B5EF4-FFF2-40B4-BE49-F238E27FC236}">
                <a16:creationId xmlns:a16="http://schemas.microsoft.com/office/drawing/2014/main" id="{29FA0EEC-18C3-4DEC-96FE-29A2B6910A66}"/>
              </a:ext>
            </a:extLst>
          </p:cNvPr>
          <p:cNvSpPr/>
          <p:nvPr/>
        </p:nvSpPr>
        <p:spPr>
          <a:xfrm>
            <a:off x="4648400" y="5111549"/>
            <a:ext cx="2539289" cy="886570"/>
          </a:xfrm>
          <a:prstGeom prst="rect">
            <a:avLst/>
          </a:prstGeom>
          <a:solidFill>
            <a:schemeClr val="bg2">
              <a:lumMod val="40000"/>
              <a:lumOff val="60000"/>
            </a:schemeClr>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pPr>
            <a:r>
              <a:rPr lang="en-US" sz="2400" b="1" dirty="0">
                <a:solidFill>
                  <a:srgbClr val="000000"/>
                </a:solidFill>
              </a:rPr>
              <a:t>Beyond the Bell</a:t>
            </a:r>
          </a:p>
        </p:txBody>
      </p:sp>
      <p:sp>
        <p:nvSpPr>
          <p:cNvPr id="9" name="Rectangle 8">
            <a:extLst>
              <a:ext uri="{FF2B5EF4-FFF2-40B4-BE49-F238E27FC236}">
                <a16:creationId xmlns:a16="http://schemas.microsoft.com/office/drawing/2014/main" id="{A4D34154-EBDF-465A-ABF5-F54CB22BC5A2}"/>
              </a:ext>
            </a:extLst>
          </p:cNvPr>
          <p:cNvSpPr/>
          <p:nvPr/>
        </p:nvSpPr>
        <p:spPr>
          <a:xfrm>
            <a:off x="2081516" y="4200177"/>
            <a:ext cx="2543919" cy="888186"/>
          </a:xfrm>
          <a:prstGeom prst="rect">
            <a:avLst/>
          </a:prstGeom>
          <a:solidFill>
            <a:schemeClr val="accent1">
              <a:lumMod val="40000"/>
              <a:lumOff val="60000"/>
            </a:schemeClr>
          </a:solidFill>
          <a:ln w="762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45720" tIns="0" rIns="0" bIns="0" rtlCol="0" anchor="ctr"/>
          <a:lstStyle/>
          <a:p>
            <a:pPr algn="ctr">
              <a:lnSpc>
                <a:spcPct val="80000"/>
              </a:lnSpc>
            </a:pPr>
            <a:r>
              <a:rPr lang="en-US" sz="3200" b="1" dirty="0">
                <a:solidFill>
                  <a:srgbClr val="000000"/>
                </a:solidFill>
              </a:rPr>
              <a:t>Food Services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81886" y="6299200"/>
            <a:ext cx="406400" cy="406400"/>
          </a:xfrm>
          <a:prstGeom prst="rect">
            <a:avLst/>
          </a:prstGeom>
        </p:spPr>
      </p:pic>
    </p:spTree>
    <p:custDataLst>
      <p:tags r:id="rId1"/>
    </p:custDataLst>
    <p:extLst>
      <p:ext uri="{BB962C8B-B14F-4D97-AF65-F5344CB8AC3E}">
        <p14:creationId xmlns:p14="http://schemas.microsoft.com/office/powerpoint/2010/main" val="1324365350"/>
      </p:ext>
    </p:extLst>
  </p:cSld>
  <p:clrMapOvr>
    <a:masterClrMapping/>
  </p:clrMapOvr>
  <mc:AlternateContent xmlns:mc="http://schemas.openxmlformats.org/markup-compatibility/2006" xmlns:p14="http://schemas.microsoft.com/office/powerpoint/2010/main">
    <mc:Choice Requires="p14">
      <p:transition spd="slow" p14:dur="2000" advTm="69714"/>
    </mc:Choice>
    <mc:Fallback xmlns="">
      <p:transition spd="slow" advTm="6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1"/>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1"/>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1"/>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 presetClass="entr" presetSubtype="3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out)">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10"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COMMUNICATING WITH TEAMS</a:t>
            </a:r>
          </a:p>
        </p:txBody>
      </p:sp>
      <p:sp>
        <p:nvSpPr>
          <p:cNvPr id="3" name="TextBox 2"/>
          <p:cNvSpPr txBox="1"/>
          <p:nvPr/>
        </p:nvSpPr>
        <p:spPr>
          <a:xfrm>
            <a:off x="877348" y="1427867"/>
            <a:ext cx="7618022" cy="1077218"/>
          </a:xfrm>
          <a:prstGeom prst="rect">
            <a:avLst/>
          </a:prstGeom>
          <a:noFill/>
        </p:spPr>
        <p:txBody>
          <a:bodyPr wrap="square" rtlCol="0">
            <a:spAutoFit/>
          </a:bodyPr>
          <a:lstStyle/>
          <a:p>
            <a:r>
              <a:rPr lang="en-US" sz="3200" dirty="0">
                <a:solidFill>
                  <a:srgbClr val="000000"/>
                </a:solidFill>
              </a:rPr>
              <a:t>When communicating with different teams it is important to maintain a high degree of:</a:t>
            </a:r>
          </a:p>
        </p:txBody>
      </p:sp>
      <p:sp>
        <p:nvSpPr>
          <p:cNvPr id="4" name="TextBox 3"/>
          <p:cNvSpPr txBox="1"/>
          <p:nvPr/>
        </p:nvSpPr>
        <p:spPr>
          <a:xfrm>
            <a:off x="1030645" y="2663337"/>
            <a:ext cx="3130872" cy="3416320"/>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rgbClr val="000000"/>
                </a:solidFill>
              </a:rPr>
              <a:t>Professionalism</a:t>
            </a:r>
          </a:p>
          <a:p>
            <a:pPr marL="342900" indent="-342900">
              <a:buFont typeface="Arial" panose="020B0604020202020204" pitchFamily="34" charset="0"/>
              <a:buChar char="•"/>
            </a:pPr>
            <a:r>
              <a:rPr lang="en-US" sz="3200" dirty="0">
                <a:solidFill>
                  <a:srgbClr val="000000"/>
                </a:solidFill>
              </a:rPr>
              <a:t>Approachability</a:t>
            </a:r>
          </a:p>
          <a:p>
            <a:pPr marL="342900" indent="-342900">
              <a:buFont typeface="Arial" panose="020B0604020202020204" pitchFamily="34" charset="0"/>
              <a:buChar char="•"/>
            </a:pPr>
            <a:r>
              <a:rPr lang="en-US" sz="3200" dirty="0">
                <a:solidFill>
                  <a:srgbClr val="000000"/>
                </a:solidFill>
              </a:rPr>
              <a:t>Courtesy</a:t>
            </a:r>
          </a:p>
          <a:p>
            <a:pPr marL="342900" indent="-342900">
              <a:buFont typeface="Arial" panose="020B0604020202020204" pitchFamily="34" charset="0"/>
              <a:buChar char="•"/>
            </a:pPr>
            <a:r>
              <a:rPr lang="en-US" sz="3200" dirty="0">
                <a:solidFill>
                  <a:srgbClr val="000000"/>
                </a:solidFill>
              </a:rPr>
              <a:t>Clarity</a:t>
            </a:r>
          </a:p>
          <a:p>
            <a:pPr marL="342900" indent="-342900">
              <a:buFont typeface="Arial" panose="020B0604020202020204" pitchFamily="34" charset="0"/>
              <a:buChar char="•"/>
            </a:pPr>
            <a:r>
              <a:rPr lang="en-US" sz="3200" dirty="0">
                <a:solidFill>
                  <a:srgbClr val="000000"/>
                </a:solidFill>
              </a:rPr>
              <a:t>Service</a:t>
            </a:r>
          </a:p>
          <a:p>
            <a:pPr marL="342900" indent="-342900">
              <a:buFont typeface="Arial" panose="020B0604020202020204" pitchFamily="34" charset="0"/>
              <a:buChar char="•"/>
            </a:pPr>
            <a:r>
              <a:rPr lang="en-US" sz="3200" dirty="0">
                <a:solidFill>
                  <a:srgbClr val="000000"/>
                </a:solidFill>
              </a:rPr>
              <a:t>Satisfaction</a:t>
            </a:r>
          </a:p>
          <a:p>
            <a:pPr marL="342900" indent="-342900">
              <a:buFont typeface="Arial" panose="020B0604020202020204" pitchFamily="34" charset="0"/>
              <a:buChar char="•"/>
            </a:pPr>
            <a:endParaRPr lang="en-US" sz="2400" dirty="0">
              <a:solidFill>
                <a:srgbClr val="000000"/>
              </a:solidFill>
            </a:endParaRPr>
          </a:p>
        </p:txBody>
      </p:sp>
      <p:grpSp>
        <p:nvGrpSpPr>
          <p:cNvPr id="25" name="Group 24"/>
          <p:cNvGrpSpPr/>
          <p:nvPr/>
        </p:nvGrpSpPr>
        <p:grpSpPr>
          <a:xfrm>
            <a:off x="4257569" y="3419291"/>
            <a:ext cx="1654927" cy="1654927"/>
            <a:chOff x="1436914" y="3343439"/>
            <a:chExt cx="1751075" cy="1751075"/>
          </a:xfrm>
        </p:grpSpPr>
        <p:sp>
          <p:nvSpPr>
            <p:cNvPr id="26" name="Oval 25"/>
            <p:cNvSpPr/>
            <p:nvPr/>
          </p:nvSpPr>
          <p:spPr>
            <a:xfrm>
              <a:off x="1436914" y="3343439"/>
              <a:ext cx="1751075" cy="1751075"/>
            </a:xfrm>
            <a:prstGeom prst="ellipse">
              <a:avLst/>
            </a:prstGeom>
            <a:solidFill>
              <a:srgbClr val="F73B2D"/>
            </a:solidFill>
            <a:ln>
              <a:solidFill>
                <a:srgbClr val="F73B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10" descr="User Icon - Woman - Profile - Human Avatar Vector Image"/>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91944" l="219" r="100000">
                          <a14:backgroundMark x1="11160" y1="11296" x2="3282" y2="46019"/>
                          <a14:backgroundMark x1="73851" y1="3519" x2="99672" y2="64352"/>
                        </a14:backgroundRemoval>
                      </a14:imgEffect>
                    </a14:imgLayer>
                  </a14:imgProps>
                </a:ext>
                <a:ext uri="{28A0092B-C50C-407E-A947-70E740481C1C}">
                  <a14:useLocalDpi xmlns:a14="http://schemas.microsoft.com/office/drawing/2010/main"/>
                </a:ext>
              </a:extLst>
            </a:blip>
            <a:srcRect b="7758"/>
            <a:stretch/>
          </p:blipFill>
          <p:spPr bwMode="auto">
            <a:xfrm>
              <a:off x="1718611" y="3443843"/>
              <a:ext cx="1194453" cy="15481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161371" y="3103125"/>
            <a:ext cx="1028487" cy="1028487"/>
            <a:chOff x="1436914" y="3343439"/>
            <a:chExt cx="1751075" cy="1751075"/>
          </a:xfrm>
        </p:grpSpPr>
        <p:sp>
          <p:nvSpPr>
            <p:cNvPr id="29" name="Oval 28"/>
            <p:cNvSpPr/>
            <p:nvPr/>
          </p:nvSpPr>
          <p:spPr>
            <a:xfrm>
              <a:off x="1436914" y="3343439"/>
              <a:ext cx="1751075" cy="1751075"/>
            </a:xfrm>
            <a:prstGeom prst="ellipse">
              <a:avLst/>
            </a:prstGeom>
            <a:solidFill>
              <a:schemeClr val="accent4">
                <a:lumMod val="60000"/>
                <a:lumOff val="4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10" descr="User Icon - Woman - Profile - Human Avatar Vector Image"/>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91944" l="219" r="100000">
                          <a14:backgroundMark x1="11160" y1="11296" x2="3282" y2="46019"/>
                          <a14:backgroundMark x1="73851" y1="3519" x2="99672" y2="64352"/>
                        </a14:backgroundRemoval>
                      </a14:imgEffect>
                    </a14:imgLayer>
                  </a14:imgProps>
                </a:ext>
                <a:ext uri="{28A0092B-C50C-407E-A947-70E740481C1C}">
                  <a14:useLocalDpi xmlns:a14="http://schemas.microsoft.com/office/drawing/2010/main"/>
                </a:ext>
              </a:extLst>
            </a:blip>
            <a:srcRect b="7758"/>
            <a:stretch/>
          </p:blipFill>
          <p:spPr bwMode="auto">
            <a:xfrm>
              <a:off x="1718611" y="3443843"/>
              <a:ext cx="1194453" cy="15481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5997275" y="4773407"/>
            <a:ext cx="1028487" cy="1028487"/>
            <a:chOff x="3207473" y="2006618"/>
            <a:chExt cx="1751075" cy="1751075"/>
          </a:xfrm>
        </p:grpSpPr>
        <p:sp>
          <p:nvSpPr>
            <p:cNvPr id="32" name="Oval 31"/>
            <p:cNvSpPr/>
            <p:nvPr/>
          </p:nvSpPr>
          <p:spPr>
            <a:xfrm>
              <a:off x="3207473" y="2006618"/>
              <a:ext cx="1751075" cy="1751075"/>
            </a:xfrm>
            <a:prstGeom prst="ellipse">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16" descr="Girl avatar simple sign Royalty Free Vector Image"/>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4352" b="88704" l="9500" r="90500">
                          <a14:foregroundMark x1="45500" y1="63611" x2="47200" y2="71481"/>
                          <a14:foregroundMark x1="56200" y1="64074" x2="55400" y2="71019"/>
                          <a14:foregroundMark x1="38600" y1="49352" x2="68600" y2="64352"/>
                          <a14:foregroundMark x1="41700" y1="86481" x2="61500" y2="86759"/>
                          <a14:foregroundMark x1="41400" y1="49630" x2="33400" y2="55463"/>
                          <a14:foregroundMark x1="37300" y1="54722" x2="45800" y2="85278"/>
                          <a14:foregroundMark x1="51300" y1="59259" x2="51300" y2="84444"/>
                          <a14:foregroundMark x1="56800" y1="86481" x2="64200" y2="60000"/>
                          <a14:foregroundMark x1="43600" y1="21852" x2="46900" y2="62870"/>
                          <a14:foregroundMark x1="67000" y1="23889" x2="65300" y2="53426"/>
                          <a14:foregroundMark x1="52900" y1="18241" x2="56500" y2="75093"/>
                        </a14:backgroundRemoval>
                      </a14:imgEffect>
                    </a14:imgLayer>
                  </a14:imgProps>
                </a:ext>
                <a:ext uri="{28A0092B-C50C-407E-A947-70E740481C1C}">
                  <a14:useLocalDpi xmlns:a14="http://schemas.microsoft.com/office/drawing/2010/main"/>
                </a:ext>
              </a:extLst>
            </a:blip>
            <a:srcRect l="9204" t="4263" r="9125" b="11457"/>
            <a:stretch/>
          </p:blipFill>
          <p:spPr bwMode="auto">
            <a:xfrm>
              <a:off x="3485605" y="2018493"/>
              <a:ext cx="1194453" cy="1496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7227132" y="4297991"/>
            <a:ext cx="1030667" cy="1030667"/>
            <a:chOff x="5793963" y="3942608"/>
            <a:chExt cx="1751075" cy="1751075"/>
          </a:xfrm>
        </p:grpSpPr>
        <p:sp>
          <p:nvSpPr>
            <p:cNvPr id="35" name="Oval 34"/>
            <p:cNvSpPr/>
            <p:nvPr/>
          </p:nvSpPr>
          <p:spPr>
            <a:xfrm>
              <a:off x="5793963" y="3942608"/>
              <a:ext cx="1751075" cy="1751075"/>
            </a:xfrm>
            <a:prstGeom prst="ellipse">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p:nvGrpSpPr>
          <p:grpSpPr>
            <a:xfrm>
              <a:off x="6096298" y="3942608"/>
              <a:ext cx="1146403" cy="1589321"/>
              <a:chOff x="3207473" y="2086000"/>
              <a:chExt cx="3183381" cy="4103693"/>
            </a:xfrm>
          </p:grpSpPr>
          <p:pic>
            <p:nvPicPr>
              <p:cNvPr id="37" name="Picture 20" descr="Silhouette Human Head Person Clip Art, PNG, 1295x1035px ..."/>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4733" b="93588" l="14146" r="85244">
                            <a14:backgroundMark x1="15122" y1="87176" x2="21463" y2="91908"/>
                            <a14:backgroundMark x1="82927" y1="87786" x2="78537" y2="91756"/>
                            <a14:backgroundMark x1="15000" y1="83359" x2="17439" y2="89618"/>
                            <a14:backgroundMark x1="19268" y1="91145" x2="25000" y2="92366"/>
                            <a14:backgroundMark x1="83659" y1="85191" x2="81463" y2="89618"/>
                            <a14:backgroundMark x1="75976" y1="92366" x2="80976" y2="89924"/>
                            <a14:backgroundMark x1="17317" y1="69618" x2="18293" y2="89924"/>
                            <a14:backgroundMark x1="81829" y1="69313" x2="80976" y2="91145"/>
                            <a14:backgroundMark x1="24024" y1="65038" x2="18415" y2="73435"/>
                            <a14:backgroundMark x1="75488" y1="64733" x2="79146" y2="74656"/>
                            <a14:backgroundMark x1="79146" y1="88550" x2="72927" y2="93435"/>
                            <a14:backgroundMark x1="19268" y1="87634" x2="25732" y2="92672"/>
                          </a14:backgroundRemoval>
                        </a14:imgEffect>
                      </a14:imgLayer>
                    </a14:imgProps>
                  </a:ext>
                  <a:ext uri="{28A0092B-C50C-407E-A947-70E740481C1C}">
                    <a14:useLocalDpi xmlns:a14="http://schemas.microsoft.com/office/drawing/2010/main"/>
                  </a:ext>
                </a:extLst>
              </a:blip>
              <a:srcRect l="20635" t="4606" r="21496" b="5891"/>
              <a:stretch/>
            </p:blipFill>
            <p:spPr bwMode="auto">
              <a:xfrm>
                <a:off x="3207473" y="2086000"/>
                <a:ext cx="3183381" cy="4103693"/>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p:cNvSpPr/>
              <p:nvPr/>
            </p:nvSpPr>
            <p:spPr>
              <a:xfrm>
                <a:off x="4262778" y="2743018"/>
                <a:ext cx="1072767" cy="1365893"/>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191991" y="2600696"/>
                <a:ext cx="1198213" cy="344385"/>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0" name="Group 39"/>
          <p:cNvGrpSpPr/>
          <p:nvPr/>
        </p:nvGrpSpPr>
        <p:grpSpPr>
          <a:xfrm>
            <a:off x="5947339" y="2668971"/>
            <a:ext cx="1052479" cy="1052479"/>
            <a:chOff x="5390204" y="1504128"/>
            <a:chExt cx="1751075" cy="1751075"/>
          </a:xfrm>
        </p:grpSpPr>
        <p:sp>
          <p:nvSpPr>
            <p:cNvPr id="41" name="Oval 40"/>
            <p:cNvSpPr/>
            <p:nvPr/>
          </p:nvSpPr>
          <p:spPr>
            <a:xfrm>
              <a:off x="5390204" y="1504128"/>
              <a:ext cx="1751075" cy="1751075"/>
            </a:xfrm>
            <a:prstGeom prst="ellipse">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18" descr="Businessman in suit head icon Royalty Free Vector Image"/>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0" b="92130" l="0" r="100000">
                          <a14:foregroundMark x1="51713" y1="6296" x2="50467" y2="76389"/>
                          <a14:foregroundMark x1="27622" y1="57407" x2="75597" y2="58981"/>
                          <a14:foregroundMark x1="30426" y1="73426" x2="71547" y2="70926"/>
                          <a14:foregroundMark x1="33126" y1="64537" x2="76843" y2="66481"/>
                          <a14:foregroundMark x1="61994" y1="41111" x2="70613" y2="65648"/>
                          <a14:foregroundMark x1="38733" y1="36389" x2="34683" y2="51574"/>
                          <a14:foregroundMark x1="35306" y1="51574" x2="63240" y2="52407"/>
                          <a14:foregroundMark x1="55763" y1="69259" x2="55763" y2="89630"/>
                        </a14:backgroundRemoval>
                      </a14:imgEffect>
                    </a14:imgLayer>
                  </a14:imgProps>
                </a:ext>
                <a:ext uri="{28A0092B-C50C-407E-A947-70E740481C1C}">
                  <a14:useLocalDpi xmlns:a14="http://schemas.microsoft.com/office/drawing/2010/main"/>
                </a:ext>
              </a:extLst>
            </a:blip>
            <a:srcRect b="7512"/>
            <a:stretch/>
          </p:blipFill>
          <p:spPr bwMode="auto">
            <a:xfrm>
              <a:off x="5614767" y="1567543"/>
              <a:ext cx="1301951" cy="15994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952053" y="3878929"/>
            <a:ext cx="1169761" cy="699480"/>
            <a:chOff x="5636093" y="3964315"/>
            <a:chExt cx="1485721" cy="888414"/>
          </a:xfrm>
        </p:grpSpPr>
        <p:cxnSp>
          <p:nvCxnSpPr>
            <p:cNvPr id="43" name="Straight Arrow Connector 42"/>
            <p:cNvCxnSpPr/>
            <p:nvPr/>
          </p:nvCxnSpPr>
          <p:spPr>
            <a:xfrm>
              <a:off x="5636093" y="4360159"/>
              <a:ext cx="598453" cy="4925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663059" y="3964315"/>
              <a:ext cx="583362" cy="3839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636093" y="4134605"/>
              <a:ext cx="1485721" cy="2255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663059" y="4360159"/>
              <a:ext cx="1336759" cy="480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60114" y="6299200"/>
            <a:ext cx="406400" cy="406400"/>
          </a:xfrm>
          <a:prstGeom prst="rect">
            <a:avLst/>
          </a:prstGeom>
        </p:spPr>
      </p:pic>
    </p:spTree>
    <p:extLst>
      <p:ext uri="{BB962C8B-B14F-4D97-AF65-F5344CB8AC3E}">
        <p14:creationId xmlns:p14="http://schemas.microsoft.com/office/powerpoint/2010/main" val="3396001205"/>
      </p:ext>
    </p:extLst>
  </p:cSld>
  <p:clrMapOvr>
    <a:masterClrMapping/>
  </p:clrMapOvr>
  <mc:AlternateContent xmlns:mc="http://schemas.openxmlformats.org/markup-compatibility/2006" xmlns:p14="http://schemas.microsoft.com/office/powerpoint/2010/main">
    <mc:Choice Requires="p14">
      <p:transition spd="slow" p14:dur="2000" advTm="96490"/>
    </mc:Choice>
    <mc:Fallback xmlns="">
      <p:transition spd="slow" advTm="9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424" y="1358961"/>
            <a:ext cx="7618022" cy="1815882"/>
          </a:xfrm>
          <a:prstGeom prst="rect">
            <a:avLst/>
          </a:prstGeom>
          <a:noFill/>
        </p:spPr>
        <p:txBody>
          <a:bodyPr wrap="square" rtlCol="0">
            <a:spAutoFit/>
          </a:bodyPr>
          <a:lstStyle/>
          <a:p>
            <a:r>
              <a:rPr lang="en-US" sz="2800" dirty="0">
                <a:solidFill>
                  <a:srgbClr val="000000"/>
                </a:solidFill>
              </a:rPr>
              <a:t>Communication within an organization can involve different levels of employees from different departments. These patterns are called “flows” and are classified by direction: </a:t>
            </a:r>
          </a:p>
        </p:txBody>
      </p:sp>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FLOW OF COMMUNICATION</a:t>
            </a:r>
          </a:p>
        </p:txBody>
      </p:sp>
      <p:grpSp>
        <p:nvGrpSpPr>
          <p:cNvPr id="29" name="Group 28"/>
          <p:cNvGrpSpPr/>
          <p:nvPr/>
        </p:nvGrpSpPr>
        <p:grpSpPr>
          <a:xfrm>
            <a:off x="3309256" y="4314934"/>
            <a:ext cx="2925246" cy="760021"/>
            <a:chOff x="2801262" y="3835730"/>
            <a:chExt cx="3611413" cy="760021"/>
          </a:xfrm>
          <a:solidFill>
            <a:schemeClr val="accent3"/>
          </a:solidFill>
        </p:grpSpPr>
        <p:sp>
          <p:nvSpPr>
            <p:cNvPr id="27" name="Rounded Rectangle 26"/>
            <p:cNvSpPr/>
            <p:nvPr/>
          </p:nvSpPr>
          <p:spPr>
            <a:xfrm>
              <a:off x="2861953" y="3835730"/>
              <a:ext cx="3550722" cy="760021"/>
            </a:xfrm>
            <a:prstGeom prst="roundRect">
              <a:avLst/>
            </a:prstGeom>
            <a:grp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801262" y="3945807"/>
              <a:ext cx="3550722" cy="523220"/>
            </a:xfrm>
            <a:prstGeom prst="rect">
              <a:avLst/>
            </a:prstGeom>
            <a:noFill/>
            <a:ln>
              <a:noFill/>
            </a:ln>
          </p:spPr>
          <p:txBody>
            <a:bodyPr wrap="square" rtlCol="0">
              <a:spAutoFit/>
            </a:bodyPr>
            <a:lstStyle/>
            <a:p>
              <a:pPr algn="ctr"/>
              <a:r>
                <a:rPr lang="en-US" sz="2800" dirty="0">
                  <a:solidFill>
                    <a:srgbClr val="000000"/>
                  </a:solidFill>
                </a:rPr>
                <a:t>COMMUNICATION</a:t>
              </a:r>
            </a:p>
          </p:txBody>
        </p:sp>
      </p:grpSp>
      <p:grpSp>
        <p:nvGrpSpPr>
          <p:cNvPr id="10" name="Group 9"/>
          <p:cNvGrpSpPr/>
          <p:nvPr/>
        </p:nvGrpSpPr>
        <p:grpSpPr>
          <a:xfrm>
            <a:off x="3654994" y="5106897"/>
            <a:ext cx="2244442" cy="1135638"/>
            <a:chOff x="3731194" y="5106897"/>
            <a:chExt cx="2244442" cy="1135638"/>
          </a:xfrm>
        </p:grpSpPr>
        <p:grpSp>
          <p:nvGrpSpPr>
            <p:cNvPr id="42" name="Group 41"/>
            <p:cNvGrpSpPr/>
            <p:nvPr/>
          </p:nvGrpSpPr>
          <p:grpSpPr>
            <a:xfrm>
              <a:off x="3731194" y="5482514"/>
              <a:ext cx="2244442" cy="760021"/>
              <a:chOff x="2850074" y="3835730"/>
              <a:chExt cx="3562601" cy="760021"/>
            </a:xfrm>
          </p:grpSpPr>
          <p:sp>
            <p:nvSpPr>
              <p:cNvPr id="43" name="Rounded Rectangle 42"/>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DOWNWARD</a:t>
                </a:r>
              </a:p>
            </p:txBody>
          </p:sp>
        </p:grpSp>
        <p:sp>
          <p:nvSpPr>
            <p:cNvPr id="24" name="Right Arrow 23"/>
            <p:cNvSpPr/>
            <p:nvPr/>
          </p:nvSpPr>
          <p:spPr>
            <a:xfrm rot="5400000">
              <a:off x="4712463" y="5128954"/>
              <a:ext cx="343675" cy="299561"/>
            </a:xfrm>
            <a:prstGeom prst="rightArrow">
              <a:avLst/>
            </a:prstGeom>
            <a:solidFill>
              <a:schemeClr val="accent5">
                <a:lumMod val="50000"/>
              </a:schemeClr>
            </a:solidFill>
            <a:ln>
              <a:solidFill>
                <a:schemeClr val="accent5">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664616" y="3115652"/>
            <a:ext cx="2234820" cy="1135638"/>
            <a:chOff x="3740816" y="3115652"/>
            <a:chExt cx="2234820" cy="1135638"/>
          </a:xfrm>
        </p:grpSpPr>
        <p:grpSp>
          <p:nvGrpSpPr>
            <p:cNvPr id="39" name="Group 38"/>
            <p:cNvGrpSpPr/>
            <p:nvPr/>
          </p:nvGrpSpPr>
          <p:grpSpPr>
            <a:xfrm>
              <a:off x="3740816" y="3115652"/>
              <a:ext cx="2234820" cy="760021"/>
              <a:chOff x="2850074" y="3835730"/>
              <a:chExt cx="3562601" cy="760021"/>
            </a:xfrm>
          </p:grpSpPr>
          <p:sp>
            <p:nvSpPr>
              <p:cNvPr id="40" name="Rounded Rectangle 39"/>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UPWARD</a:t>
                </a:r>
              </a:p>
            </p:txBody>
          </p:sp>
        </p:grpSp>
        <p:sp>
          <p:nvSpPr>
            <p:cNvPr id="35" name="Right Arrow 34"/>
            <p:cNvSpPr/>
            <p:nvPr/>
          </p:nvSpPr>
          <p:spPr>
            <a:xfrm rot="16200000">
              <a:off x="4730628" y="3929672"/>
              <a:ext cx="343675" cy="299561"/>
            </a:xfrm>
            <a:prstGeom prst="rightArrow">
              <a:avLst/>
            </a:prstGeom>
            <a:solidFill>
              <a:schemeClr val="accent5">
                <a:lumMod val="50000"/>
              </a:schemeClr>
            </a:solidFill>
            <a:ln>
              <a:solidFill>
                <a:schemeClr val="accent5">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202823" y="3115651"/>
            <a:ext cx="2257261" cy="1113582"/>
            <a:chOff x="6279023" y="3115651"/>
            <a:chExt cx="2257261" cy="1113582"/>
          </a:xfrm>
        </p:grpSpPr>
        <p:grpSp>
          <p:nvGrpSpPr>
            <p:cNvPr id="45" name="Group 44"/>
            <p:cNvGrpSpPr/>
            <p:nvPr/>
          </p:nvGrpSpPr>
          <p:grpSpPr>
            <a:xfrm>
              <a:off x="6363095" y="3115651"/>
              <a:ext cx="2173189" cy="760021"/>
              <a:chOff x="2850074" y="3835730"/>
              <a:chExt cx="3562601" cy="760021"/>
            </a:xfrm>
          </p:grpSpPr>
          <p:sp>
            <p:nvSpPr>
              <p:cNvPr id="46" name="Rounded Rectangle 45"/>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DIAGONAL</a:t>
                </a:r>
              </a:p>
            </p:txBody>
          </p:sp>
        </p:grpSp>
        <p:sp>
          <p:nvSpPr>
            <p:cNvPr id="36" name="Right Arrow 35"/>
            <p:cNvSpPr/>
            <p:nvPr/>
          </p:nvSpPr>
          <p:spPr>
            <a:xfrm rot="18900000">
              <a:off x="6279023" y="3929672"/>
              <a:ext cx="343675" cy="299561"/>
            </a:xfrm>
            <a:prstGeom prst="rightArrow">
              <a:avLst/>
            </a:prstGeom>
            <a:solidFill>
              <a:schemeClr val="accent5">
                <a:lumMod val="50000"/>
              </a:schemeClr>
            </a:solidFill>
            <a:ln>
              <a:solidFill>
                <a:schemeClr val="accent5">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86384" y="4346876"/>
            <a:ext cx="2604125" cy="760021"/>
            <a:chOff x="662584" y="4346876"/>
            <a:chExt cx="2604125" cy="760021"/>
          </a:xfrm>
        </p:grpSpPr>
        <p:grpSp>
          <p:nvGrpSpPr>
            <p:cNvPr id="48" name="Group 47"/>
            <p:cNvGrpSpPr/>
            <p:nvPr/>
          </p:nvGrpSpPr>
          <p:grpSpPr>
            <a:xfrm>
              <a:off x="662584" y="4346876"/>
              <a:ext cx="2173189" cy="760021"/>
              <a:chOff x="2850074" y="3835730"/>
              <a:chExt cx="3562601" cy="760021"/>
            </a:xfrm>
          </p:grpSpPr>
          <p:sp>
            <p:nvSpPr>
              <p:cNvPr id="49" name="Rounded Rectangle 48"/>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HORIZONTAL</a:t>
                </a:r>
              </a:p>
            </p:txBody>
          </p:sp>
        </p:grpSp>
        <p:sp>
          <p:nvSpPr>
            <p:cNvPr id="37" name="Right Arrow 36"/>
            <p:cNvSpPr/>
            <p:nvPr/>
          </p:nvSpPr>
          <p:spPr>
            <a:xfrm rot="10800000">
              <a:off x="2923034" y="4536841"/>
              <a:ext cx="343675" cy="299561"/>
            </a:xfrm>
            <a:prstGeom prst="rightArrow">
              <a:avLst/>
            </a:prstGeom>
            <a:solidFill>
              <a:schemeClr val="accent5">
                <a:lumMod val="50000"/>
              </a:schemeClr>
            </a:solidFill>
            <a:ln>
              <a:solidFill>
                <a:schemeClr val="accent5">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60114" y="6299200"/>
            <a:ext cx="406400" cy="406400"/>
          </a:xfrm>
          <a:prstGeom prst="rect">
            <a:avLst/>
          </a:prstGeom>
        </p:spPr>
      </p:pic>
    </p:spTree>
    <p:custDataLst>
      <p:tags r:id="rId1"/>
    </p:custDataLst>
    <p:extLst>
      <p:ext uri="{BB962C8B-B14F-4D97-AF65-F5344CB8AC3E}">
        <p14:creationId xmlns:p14="http://schemas.microsoft.com/office/powerpoint/2010/main" val="3966244565"/>
      </p:ext>
    </p:extLst>
  </p:cSld>
  <p:clrMapOvr>
    <a:masterClrMapping/>
  </p:clrMapOvr>
  <mc:AlternateContent xmlns:mc="http://schemas.openxmlformats.org/markup-compatibility/2006" xmlns:p14="http://schemas.microsoft.com/office/powerpoint/2010/main">
    <mc:Choice Requires="p14">
      <p:transition spd="slow" p14:dur="2000" advTm="29168"/>
    </mc:Choice>
    <mc:Fallback xmlns="">
      <p:transition spd="slow" advTm="2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UPWARD COMMUNICATION</a:t>
            </a:r>
          </a:p>
        </p:txBody>
      </p:sp>
      <p:sp>
        <p:nvSpPr>
          <p:cNvPr id="8" name="Down Arrow 7"/>
          <p:cNvSpPr/>
          <p:nvPr/>
        </p:nvSpPr>
        <p:spPr>
          <a:xfrm rot="10800000">
            <a:off x="5238465" y="1331125"/>
            <a:ext cx="3126691" cy="4737166"/>
          </a:xfrm>
          <a:prstGeom prst="downArrow">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98651" y="1331125"/>
            <a:ext cx="4211256" cy="4832092"/>
          </a:xfrm>
          <a:prstGeom prst="rect">
            <a:avLst/>
          </a:prstGeom>
          <a:noFill/>
        </p:spPr>
        <p:txBody>
          <a:bodyPr wrap="square" rtlCol="0">
            <a:spAutoFit/>
          </a:bodyPr>
          <a:lstStyle/>
          <a:p>
            <a:r>
              <a:rPr lang="en-US" sz="2800" dirty="0">
                <a:solidFill>
                  <a:srgbClr val="000000"/>
                </a:solidFill>
              </a:rPr>
              <a:t>This is staff communicating with their managers and managers communicating with their supervisors. </a:t>
            </a:r>
          </a:p>
          <a:p>
            <a:endParaRPr lang="en-US" sz="2800" dirty="0">
              <a:solidFill>
                <a:srgbClr val="000000"/>
              </a:solidFill>
            </a:endParaRPr>
          </a:p>
          <a:p>
            <a:r>
              <a:rPr lang="en-US" sz="2800" dirty="0">
                <a:solidFill>
                  <a:srgbClr val="000000"/>
                </a:solidFill>
              </a:rPr>
              <a:t>Encouraging upward communication can</a:t>
            </a:r>
          </a:p>
          <a:p>
            <a:r>
              <a:rPr lang="en-US" sz="2800" dirty="0">
                <a:solidFill>
                  <a:srgbClr val="000000"/>
                </a:solidFill>
              </a:rPr>
              <a:t>foster cooperation, gain support, and reduce frustration among employees.</a:t>
            </a:r>
            <a:r>
              <a:rPr lang="en-US" sz="2400" dirty="0">
                <a:solidFill>
                  <a:srgbClr val="000000"/>
                </a:solidFill>
              </a:rPr>
              <a:t> </a:t>
            </a:r>
          </a:p>
        </p:txBody>
      </p:sp>
      <p:grpSp>
        <p:nvGrpSpPr>
          <p:cNvPr id="5" name="Group 4"/>
          <p:cNvGrpSpPr/>
          <p:nvPr/>
        </p:nvGrpSpPr>
        <p:grpSpPr>
          <a:xfrm>
            <a:off x="5688127" y="3367650"/>
            <a:ext cx="2234820" cy="760021"/>
            <a:chOff x="2850074" y="3835730"/>
            <a:chExt cx="3562601" cy="760021"/>
          </a:xfrm>
        </p:grpSpPr>
        <p:sp>
          <p:nvSpPr>
            <p:cNvPr id="6" name="Rounded Rectangle 5"/>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UPWARD</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7457" y="6299200"/>
            <a:ext cx="406400" cy="406400"/>
          </a:xfrm>
          <a:prstGeom prst="rect">
            <a:avLst/>
          </a:prstGeom>
        </p:spPr>
      </p:pic>
    </p:spTree>
    <p:extLst>
      <p:ext uri="{BB962C8B-B14F-4D97-AF65-F5344CB8AC3E}">
        <p14:creationId xmlns:p14="http://schemas.microsoft.com/office/powerpoint/2010/main" val="1364476038"/>
      </p:ext>
    </p:extLst>
  </p:cSld>
  <p:clrMapOvr>
    <a:masterClrMapping/>
  </p:clrMapOvr>
  <mc:AlternateContent xmlns:mc="http://schemas.openxmlformats.org/markup-compatibility/2006" xmlns:p14="http://schemas.microsoft.com/office/powerpoint/2010/main">
    <mc:Choice Requires="p14">
      <p:transition spd="slow" p14:dur="2000" advTm="63599"/>
    </mc:Choice>
    <mc:Fallback xmlns="">
      <p:transition spd="slow" advTm="6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4- UPWARD</a:t>
            </a:r>
          </a:p>
        </p:txBody>
      </p:sp>
      <p:sp>
        <p:nvSpPr>
          <p:cNvPr id="3" name="TextBox 2"/>
          <p:cNvSpPr txBox="1"/>
          <p:nvPr/>
        </p:nvSpPr>
        <p:spPr>
          <a:xfrm>
            <a:off x="404408" y="1202579"/>
            <a:ext cx="8549612" cy="2246769"/>
          </a:xfrm>
          <a:prstGeom prst="rect">
            <a:avLst/>
          </a:prstGeom>
          <a:noFill/>
        </p:spPr>
        <p:txBody>
          <a:bodyPr wrap="square" rtlCol="0">
            <a:spAutoFit/>
          </a:bodyPr>
          <a:lstStyle/>
          <a:p>
            <a:pPr lvl="0" defTabSz="914400">
              <a:defRPr/>
            </a:pPr>
            <a:r>
              <a:rPr lang="en-US" sz="2800" dirty="0">
                <a:solidFill>
                  <a:srgbClr val="000000"/>
                </a:solidFill>
              </a:rPr>
              <a:t>Your supervisor sends you an email that the two of you will meet soon to discuss recent mistakes and missing information on your CMS report. You realize the mistakes were made during a week you were absent by your sub. How do you respond?</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b="4805"/>
          <a:stretch/>
        </p:blipFill>
        <p:spPr>
          <a:xfrm>
            <a:off x="2676983" y="3449348"/>
            <a:ext cx="4005813" cy="286001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0" y="6288314"/>
            <a:ext cx="406400" cy="406400"/>
          </a:xfrm>
          <a:prstGeom prst="rect">
            <a:avLst/>
          </a:prstGeom>
        </p:spPr>
      </p:pic>
    </p:spTree>
    <p:extLst>
      <p:ext uri="{BB962C8B-B14F-4D97-AF65-F5344CB8AC3E}">
        <p14:creationId xmlns:p14="http://schemas.microsoft.com/office/powerpoint/2010/main" val="3118715098"/>
      </p:ext>
    </p:extLst>
  </p:cSld>
  <p:clrMapOvr>
    <a:masterClrMapping/>
  </p:clrMapOvr>
  <mc:AlternateContent xmlns:mc="http://schemas.openxmlformats.org/markup-compatibility/2006" xmlns:p14="http://schemas.microsoft.com/office/powerpoint/2010/main">
    <mc:Choice Requires="p14">
      <p:transition spd="slow" p14:dur="2000" advTm="58474"/>
    </mc:Choice>
    <mc:Fallback xmlns="">
      <p:transition spd="slow" advTm="5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4- UPWARD</a:t>
            </a:r>
          </a:p>
        </p:txBody>
      </p:sp>
      <p:grpSp>
        <p:nvGrpSpPr>
          <p:cNvPr id="11" name="Group 10"/>
          <p:cNvGrpSpPr/>
          <p:nvPr/>
        </p:nvGrpSpPr>
        <p:grpSpPr>
          <a:xfrm>
            <a:off x="467360" y="1336252"/>
            <a:ext cx="8463280" cy="4410345"/>
            <a:chOff x="467360" y="1336252"/>
            <a:chExt cx="8463280" cy="4410345"/>
          </a:xfrm>
        </p:grpSpPr>
        <p:sp>
          <p:nvSpPr>
            <p:cNvPr id="4" name="TextBox 3"/>
            <p:cNvSpPr txBox="1"/>
            <p:nvPr/>
          </p:nvSpPr>
          <p:spPr>
            <a:xfrm>
              <a:off x="467360" y="1336252"/>
              <a:ext cx="8463280" cy="1815882"/>
            </a:xfrm>
            <a:prstGeom prst="rect">
              <a:avLst/>
            </a:prstGeom>
            <a:solidFill>
              <a:schemeClr val="bg1"/>
            </a:solidFill>
          </p:spPr>
          <p:txBody>
            <a:bodyPr wrap="square" rtlCol="0">
              <a:spAutoFit/>
            </a:bodyPr>
            <a:lstStyle/>
            <a:p>
              <a:r>
                <a:rPr lang="en-US" sz="2800" b="1" dirty="0"/>
                <a:t>ANSWER</a:t>
              </a:r>
              <a:r>
                <a:rPr lang="en-US" sz="2800" dirty="0"/>
                <a:t>: You inform your supervisor that the mistake went unnoticed after returning to school from the week you were absent. You apologize and acknowledge that you two will meet soon to discuss recent mistakes.</a:t>
              </a:r>
            </a:p>
          </p:txBody>
        </p:sp>
        <p:grpSp>
          <p:nvGrpSpPr>
            <p:cNvPr id="6" name="Group 5"/>
            <p:cNvGrpSpPr/>
            <p:nvPr/>
          </p:nvGrpSpPr>
          <p:grpSpPr>
            <a:xfrm>
              <a:off x="7079525" y="4021194"/>
              <a:ext cx="1725403" cy="1725403"/>
              <a:chOff x="-2562589" y="1267412"/>
              <a:chExt cx="1826926" cy="1826926"/>
            </a:xfrm>
          </p:grpSpPr>
          <p:sp>
            <p:nvSpPr>
              <p:cNvPr id="7" name="Oval 6"/>
              <p:cNvSpPr/>
              <p:nvPr/>
            </p:nvSpPr>
            <p:spPr>
              <a:xfrm>
                <a:off x="-2562589" y="1267412"/>
                <a:ext cx="1826926" cy="182692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253034" y="1541043"/>
                <a:ext cx="895449" cy="1377950"/>
                <a:chOff x="-2205409" y="1491901"/>
                <a:chExt cx="895449" cy="1377950"/>
              </a:xfrm>
            </p:grpSpPr>
            <p:sp>
              <p:nvSpPr>
                <p:cNvPr id="9" name="Rectangle 8"/>
                <p:cNvSpPr/>
                <p:nvPr/>
              </p:nvSpPr>
              <p:spPr>
                <a:xfrm rot="2068835">
                  <a:off x="-1563960" y="1491901"/>
                  <a:ext cx="254000" cy="13779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8259686">
                  <a:off x="-2031290" y="2244901"/>
                  <a:ext cx="254000" cy="6022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b="4805"/>
          <a:stretch/>
        </p:blipFill>
        <p:spPr>
          <a:xfrm>
            <a:off x="2676983" y="3449348"/>
            <a:ext cx="4005813" cy="2860012"/>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b="4805"/>
          <a:stretch/>
        </p:blipFill>
        <p:spPr>
          <a:xfrm flipH="1">
            <a:off x="2659649" y="3449348"/>
            <a:ext cx="4016833" cy="28678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1886" y="6328114"/>
            <a:ext cx="406400" cy="406400"/>
          </a:xfrm>
          <a:prstGeom prst="rect">
            <a:avLst/>
          </a:prstGeom>
        </p:spPr>
      </p:pic>
    </p:spTree>
    <p:extLst>
      <p:ext uri="{BB962C8B-B14F-4D97-AF65-F5344CB8AC3E}">
        <p14:creationId xmlns:p14="http://schemas.microsoft.com/office/powerpoint/2010/main" val="3919031671"/>
      </p:ext>
    </p:extLst>
  </p:cSld>
  <p:clrMapOvr>
    <a:masterClrMapping/>
  </p:clrMapOvr>
  <mc:AlternateContent xmlns:mc="http://schemas.openxmlformats.org/markup-compatibility/2006" xmlns:p14="http://schemas.microsoft.com/office/powerpoint/2010/main">
    <mc:Choice Requires="p14">
      <p:transition spd="slow" p14:dur="2000" advTm="55033"/>
    </mc:Choice>
    <mc:Fallback xmlns="">
      <p:transition spd="slow" advTm="5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AVAILABLE RESOURCES</a:t>
            </a:r>
          </a:p>
        </p:txBody>
      </p:sp>
      <p:sp>
        <p:nvSpPr>
          <p:cNvPr id="4" name="TextBox 3"/>
          <p:cNvSpPr txBox="1"/>
          <p:nvPr/>
        </p:nvSpPr>
        <p:spPr>
          <a:xfrm>
            <a:off x="641264" y="1403257"/>
            <a:ext cx="7968343" cy="1384995"/>
          </a:xfrm>
          <a:prstGeom prst="rect">
            <a:avLst/>
          </a:prstGeom>
          <a:noFill/>
        </p:spPr>
        <p:txBody>
          <a:bodyPr wrap="square" rtlCol="0">
            <a:spAutoFit/>
          </a:bodyPr>
          <a:lstStyle/>
          <a:p>
            <a:pPr lvl="0" defTabSz="914400">
              <a:defRPr/>
            </a:pPr>
            <a:r>
              <a:rPr lang="en-US" sz="2800" dirty="0">
                <a:solidFill>
                  <a:srgbClr val="000000"/>
                </a:solidFill>
              </a:rPr>
              <a:t>For more information on Communication, review these trainings available on the FSD website under </a:t>
            </a:r>
            <a:r>
              <a:rPr lang="en-US" sz="2800" i="1" dirty="0">
                <a:solidFill>
                  <a:srgbClr val="000000"/>
                </a:solidFill>
              </a:rPr>
              <a:t>Human Resources: Tips &amp; Trainings</a:t>
            </a:r>
            <a:r>
              <a:rPr lang="en-US" sz="2800" dirty="0">
                <a:solidFill>
                  <a:srgbClr val="000000"/>
                </a:solidFill>
              </a:rPr>
              <a:t>: </a:t>
            </a:r>
          </a:p>
        </p:txBody>
      </p:sp>
      <p:sp>
        <p:nvSpPr>
          <p:cNvPr id="5" name="TextBox 4"/>
          <p:cNvSpPr txBox="1"/>
          <p:nvPr/>
        </p:nvSpPr>
        <p:spPr>
          <a:xfrm>
            <a:off x="1301663" y="2888507"/>
            <a:ext cx="5536017" cy="1384995"/>
          </a:xfrm>
          <a:prstGeom prst="rect">
            <a:avLst/>
          </a:prstGeom>
          <a:noFill/>
        </p:spPr>
        <p:txBody>
          <a:bodyPr wrap="square" rtlCol="0">
            <a:spAutoFit/>
          </a:bodyPr>
          <a:lstStyle/>
          <a:p>
            <a:pPr marL="457200" lvl="0" indent="-457200" defTabSz="914400">
              <a:buFont typeface="Arial" panose="020B0604020202020204" pitchFamily="34" charset="0"/>
              <a:buChar char="•"/>
              <a:defRPr/>
            </a:pPr>
            <a:r>
              <a:rPr lang="en-US" sz="2800" i="1" dirty="0">
                <a:solidFill>
                  <a:srgbClr val="000000"/>
                </a:solidFill>
              </a:rPr>
              <a:t>Communication- It Takes a Village</a:t>
            </a:r>
          </a:p>
          <a:p>
            <a:pPr marL="457200" lvl="0" indent="-457200" defTabSz="914400">
              <a:buFont typeface="Arial" panose="020B0604020202020204" pitchFamily="34" charset="0"/>
              <a:buChar char="•"/>
              <a:defRPr/>
            </a:pPr>
            <a:r>
              <a:rPr lang="en-US" sz="2800" i="1" dirty="0">
                <a:solidFill>
                  <a:srgbClr val="000000"/>
                </a:solidFill>
              </a:rPr>
              <a:t>Effective Communication</a:t>
            </a:r>
          </a:p>
          <a:p>
            <a:pPr marL="457200" lvl="0" indent="-457200" defTabSz="914400">
              <a:buFont typeface="Arial" panose="020B0604020202020204" pitchFamily="34" charset="0"/>
              <a:buChar char="•"/>
              <a:defRPr/>
            </a:pPr>
            <a:r>
              <a:rPr lang="en-US" sz="2800" i="1" dirty="0">
                <a:solidFill>
                  <a:srgbClr val="000000"/>
                </a:solidFill>
              </a:rPr>
              <a:t>Properly Conduct</a:t>
            </a:r>
          </a:p>
        </p:txBody>
      </p:sp>
      <p:sp>
        <p:nvSpPr>
          <p:cNvPr id="6" name="TextBox 5"/>
          <p:cNvSpPr txBox="1"/>
          <p:nvPr/>
        </p:nvSpPr>
        <p:spPr>
          <a:xfrm>
            <a:off x="539663" y="4597277"/>
            <a:ext cx="7968343" cy="954107"/>
          </a:xfrm>
          <a:prstGeom prst="rect">
            <a:avLst/>
          </a:prstGeom>
          <a:noFill/>
        </p:spPr>
        <p:txBody>
          <a:bodyPr wrap="square" rtlCol="0">
            <a:spAutoFit/>
          </a:bodyPr>
          <a:lstStyle/>
          <a:p>
            <a:pPr lvl="0" defTabSz="914400">
              <a:defRPr/>
            </a:pPr>
            <a:r>
              <a:rPr lang="en-US" sz="2800" dirty="0">
                <a:solidFill>
                  <a:srgbClr val="000000"/>
                </a:solidFill>
              </a:rPr>
              <a:t>Additionally, you can reference </a:t>
            </a:r>
            <a:r>
              <a:rPr lang="en-US" sz="2800" dirty="0" err="1">
                <a:solidFill>
                  <a:srgbClr val="000000"/>
                </a:solidFill>
              </a:rPr>
              <a:t>MyPLN</a:t>
            </a:r>
            <a:r>
              <a:rPr lang="en-US" sz="2800" dirty="0">
                <a:solidFill>
                  <a:srgbClr val="000000"/>
                </a:solidFill>
              </a:rPr>
              <a:t> to self-register for additional communication courses.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49228" y="6206340"/>
            <a:ext cx="830943" cy="830943"/>
          </a:xfrm>
          <a:prstGeom prst="rect">
            <a:avLst/>
          </a:prstGeom>
        </p:spPr>
      </p:pic>
    </p:spTree>
    <p:extLst>
      <p:ext uri="{BB962C8B-B14F-4D97-AF65-F5344CB8AC3E}">
        <p14:creationId xmlns:p14="http://schemas.microsoft.com/office/powerpoint/2010/main" val="1636361125"/>
      </p:ext>
    </p:extLst>
  </p:cSld>
  <p:clrMapOvr>
    <a:masterClrMapping/>
  </p:clrMapOvr>
  <mc:AlternateContent xmlns:mc="http://schemas.openxmlformats.org/markup-compatibility/2006" xmlns:p14="http://schemas.microsoft.com/office/powerpoint/2010/main">
    <mc:Choice Requires="p14">
      <p:transition spd="slow" p14:dur="2000" advTm="28160"/>
    </mc:Choice>
    <mc:Fallback xmlns="">
      <p:transition spd="slow" advTm="2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4- UPWARD</a:t>
            </a:r>
          </a:p>
        </p:txBody>
      </p:sp>
      <p:sp>
        <p:nvSpPr>
          <p:cNvPr id="4" name="TextBox 3"/>
          <p:cNvSpPr txBox="1"/>
          <p:nvPr/>
        </p:nvSpPr>
        <p:spPr>
          <a:xfrm>
            <a:off x="5511796" y="1459373"/>
            <a:ext cx="3215644" cy="3539430"/>
          </a:xfrm>
          <a:prstGeom prst="rect">
            <a:avLst/>
          </a:prstGeom>
          <a:solidFill>
            <a:schemeClr val="bg1"/>
          </a:solidFill>
        </p:spPr>
        <p:txBody>
          <a:bodyPr wrap="square" rtlCol="0">
            <a:spAutoFit/>
          </a:bodyPr>
          <a:lstStyle/>
          <a:p>
            <a:r>
              <a:rPr lang="en-US" sz="2800" b="1" dirty="0">
                <a:solidFill>
                  <a:srgbClr val="C00000"/>
                </a:solidFill>
              </a:rPr>
              <a:t>AVOID: </a:t>
            </a:r>
          </a:p>
          <a:p>
            <a:r>
              <a:rPr lang="en-US" sz="2800" dirty="0">
                <a:solidFill>
                  <a:srgbClr val="C00000"/>
                </a:solidFill>
              </a:rPr>
              <a:t>Getting angry or argumentative. Avoid responding emotionally or with attitude. Stay composed and act professional</a:t>
            </a:r>
            <a:r>
              <a:rPr lang="en-US" sz="2400" dirty="0">
                <a:solidFill>
                  <a:srgbClr val="C00000"/>
                </a:solidFill>
              </a:rPr>
              <a:t>.</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4805"/>
          <a:stretch/>
        </p:blipFill>
        <p:spPr>
          <a:xfrm>
            <a:off x="641264" y="1459372"/>
            <a:ext cx="4843466" cy="345806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0114" y="6299200"/>
            <a:ext cx="406400" cy="406400"/>
          </a:xfrm>
          <a:prstGeom prst="rect">
            <a:avLst/>
          </a:prstGeom>
        </p:spPr>
      </p:pic>
    </p:spTree>
    <p:extLst>
      <p:ext uri="{BB962C8B-B14F-4D97-AF65-F5344CB8AC3E}">
        <p14:creationId xmlns:p14="http://schemas.microsoft.com/office/powerpoint/2010/main" val="3922325485"/>
      </p:ext>
    </p:extLst>
  </p:cSld>
  <p:clrMapOvr>
    <a:masterClrMapping/>
  </p:clrMapOvr>
  <mc:AlternateContent xmlns:mc="http://schemas.openxmlformats.org/markup-compatibility/2006" xmlns:p14="http://schemas.microsoft.com/office/powerpoint/2010/main">
    <mc:Choice Requires="p14">
      <p:transition spd="slow" p14:dur="2000" advTm="45167"/>
    </mc:Choice>
    <mc:Fallback xmlns="">
      <p:transition spd="slow" advTm="4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DOWNWARD COMMUNICATION</a:t>
            </a:r>
          </a:p>
        </p:txBody>
      </p:sp>
      <p:sp>
        <p:nvSpPr>
          <p:cNvPr id="9" name="Down Arrow 8"/>
          <p:cNvSpPr/>
          <p:nvPr/>
        </p:nvSpPr>
        <p:spPr>
          <a:xfrm>
            <a:off x="5238465" y="1331125"/>
            <a:ext cx="3126691" cy="4737166"/>
          </a:xfrm>
          <a:prstGeom prst="downArrow">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5684400" y="3162089"/>
            <a:ext cx="2234820" cy="760021"/>
            <a:chOff x="2850074" y="3835730"/>
            <a:chExt cx="3562601" cy="760021"/>
          </a:xfrm>
        </p:grpSpPr>
        <p:sp>
          <p:nvSpPr>
            <p:cNvPr id="6" name="Rounded Rectangle 5"/>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DOWNWARD</a:t>
              </a:r>
            </a:p>
          </p:txBody>
        </p:sp>
      </p:grpSp>
      <p:sp>
        <p:nvSpPr>
          <p:cNvPr id="8" name="TextBox 7"/>
          <p:cNvSpPr txBox="1"/>
          <p:nvPr/>
        </p:nvSpPr>
        <p:spPr>
          <a:xfrm>
            <a:off x="774794" y="1387663"/>
            <a:ext cx="3746670" cy="4832092"/>
          </a:xfrm>
          <a:prstGeom prst="rect">
            <a:avLst/>
          </a:prstGeom>
          <a:noFill/>
        </p:spPr>
        <p:txBody>
          <a:bodyPr wrap="square" rtlCol="0">
            <a:spAutoFit/>
          </a:bodyPr>
          <a:lstStyle/>
          <a:p>
            <a:r>
              <a:rPr lang="en-US" sz="2800" dirty="0">
                <a:solidFill>
                  <a:srgbClr val="000000"/>
                </a:solidFill>
              </a:rPr>
              <a:t>Supervisors or managers sharing work-related information. This follows the chain of command. </a:t>
            </a:r>
          </a:p>
          <a:p>
            <a:endParaRPr lang="en-US" sz="2800" dirty="0">
              <a:solidFill>
                <a:srgbClr val="000000"/>
              </a:solidFill>
            </a:endParaRPr>
          </a:p>
          <a:p>
            <a:r>
              <a:rPr lang="en-US" sz="2800" dirty="0">
                <a:solidFill>
                  <a:srgbClr val="000000"/>
                </a:solidFill>
              </a:rPr>
              <a:t>To be effective, create clearly worded communication and maintain a respectful tone.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8343" y="6241526"/>
            <a:ext cx="406400" cy="406400"/>
          </a:xfrm>
          <a:prstGeom prst="rect">
            <a:avLst/>
          </a:prstGeom>
        </p:spPr>
      </p:pic>
    </p:spTree>
    <p:extLst>
      <p:ext uri="{BB962C8B-B14F-4D97-AF65-F5344CB8AC3E}">
        <p14:creationId xmlns:p14="http://schemas.microsoft.com/office/powerpoint/2010/main" val="2161343"/>
      </p:ext>
    </p:extLst>
  </p:cSld>
  <p:clrMapOvr>
    <a:masterClrMapping/>
  </p:clrMapOvr>
  <mc:AlternateContent xmlns:mc="http://schemas.openxmlformats.org/markup-compatibility/2006" xmlns:p14="http://schemas.microsoft.com/office/powerpoint/2010/main">
    <mc:Choice Requires="p14">
      <p:transition spd="slow" p14:dur="2000" advTm="72146"/>
    </mc:Choice>
    <mc:Fallback xmlns="">
      <p:transition spd="slow" advTm="7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1"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1000" fill="hold"/>
                                        <p:tgtEl>
                                          <p:spTgt spid="9"/>
                                        </p:tgtEl>
                                        <p:attrNameLst>
                                          <p:attrName>ppt_x</p:attrName>
                                        </p:attrNameLst>
                                      </p:cBhvr>
                                      <p:tavLst>
                                        <p:tav tm="0">
                                          <p:val>
                                            <p:strVal val="#ppt_x"/>
                                          </p:val>
                                        </p:tav>
                                        <p:tav tm="100000">
                                          <p:val>
                                            <p:strVal val="#ppt_x"/>
                                          </p:val>
                                        </p:tav>
                                      </p:tavLst>
                                    </p:anim>
                                    <p:anim calcmode="lin" valueType="num">
                                      <p:cBhvr additive="base">
                                        <p:cTn id="1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2- DOWNWARD</a:t>
            </a:r>
          </a:p>
        </p:txBody>
      </p:sp>
      <p:sp>
        <p:nvSpPr>
          <p:cNvPr id="3" name="TextBox 2"/>
          <p:cNvSpPr txBox="1"/>
          <p:nvPr/>
        </p:nvSpPr>
        <p:spPr>
          <a:xfrm>
            <a:off x="523266" y="1344017"/>
            <a:ext cx="8204333" cy="1815882"/>
          </a:xfrm>
          <a:prstGeom prst="rect">
            <a:avLst/>
          </a:prstGeom>
          <a:noFill/>
        </p:spPr>
        <p:txBody>
          <a:bodyPr wrap="square" rtlCol="0">
            <a:spAutoFit/>
          </a:bodyPr>
          <a:lstStyle/>
          <a:p>
            <a:pPr lvl="0" defTabSz="914400">
              <a:defRPr/>
            </a:pPr>
            <a:r>
              <a:rPr lang="en-US" sz="2800" dirty="0">
                <a:solidFill>
                  <a:srgbClr val="000000"/>
                </a:solidFill>
              </a:rPr>
              <a:t>Your employees tells you another coworker offended them. The employee tells you that their coworker said, “</a:t>
            </a:r>
            <a:r>
              <a:rPr lang="en-US" sz="2800" i="1" dirty="0">
                <a:solidFill>
                  <a:srgbClr val="000000"/>
                </a:solidFill>
              </a:rPr>
              <a:t>Don’t mess up the count again like last time, you better double count or else</a:t>
            </a:r>
            <a:r>
              <a:rPr lang="en-US" sz="2800" dirty="0">
                <a:solidFill>
                  <a:srgbClr val="000000"/>
                </a:solidFill>
              </a:rPr>
              <a:t>…” How do you respond?</a:t>
            </a:r>
          </a:p>
        </p:txBody>
      </p:sp>
      <p:grpSp>
        <p:nvGrpSpPr>
          <p:cNvPr id="13" name="Group 12"/>
          <p:cNvGrpSpPr/>
          <p:nvPr/>
        </p:nvGrpSpPr>
        <p:grpSpPr>
          <a:xfrm flipH="1">
            <a:off x="2146433" y="3159900"/>
            <a:ext cx="4965355" cy="2946220"/>
            <a:chOff x="2285999" y="1686415"/>
            <a:chExt cx="4575175" cy="2957552"/>
          </a:xfrm>
        </p:grpSpPr>
        <p:grpSp>
          <p:nvGrpSpPr>
            <p:cNvPr id="14" name="Group 13"/>
            <p:cNvGrpSpPr/>
            <p:nvPr/>
          </p:nvGrpSpPr>
          <p:grpSpPr>
            <a:xfrm>
              <a:off x="2285999" y="1686415"/>
              <a:ext cx="4575175" cy="2957552"/>
              <a:chOff x="2285999" y="1686415"/>
              <a:chExt cx="4575175" cy="2957552"/>
            </a:xfrm>
          </p:grpSpPr>
          <p:grpSp>
            <p:nvGrpSpPr>
              <p:cNvPr id="16" name="Group 15"/>
              <p:cNvGrpSpPr/>
              <p:nvPr/>
            </p:nvGrpSpPr>
            <p:grpSpPr>
              <a:xfrm>
                <a:off x="2285999" y="1686415"/>
                <a:ext cx="4575175" cy="2951202"/>
                <a:chOff x="2285999" y="1686415"/>
                <a:chExt cx="4575175" cy="2951202"/>
              </a:xfrm>
            </p:grpSpPr>
            <p:pic>
              <p:nvPicPr>
                <p:cNvPr id="18" name="Picture 2" descr="Inspire instead of Gossiping! Why do people gossip? Psychology of ..."/>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4002"/>
                <a:stretch/>
              </p:blipFill>
              <p:spPr bwMode="auto">
                <a:xfrm>
                  <a:off x="2285999" y="1686415"/>
                  <a:ext cx="4575175" cy="295089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2328333" y="3304117"/>
                  <a:ext cx="1951567" cy="1333500"/>
                </a:xfrm>
                <a:custGeom>
                  <a:avLst/>
                  <a:gdLst>
                    <a:gd name="connsiteX0" fmla="*/ 563034 w 1951567"/>
                    <a:gd name="connsiteY0" fmla="*/ 0 h 1333500"/>
                    <a:gd name="connsiteX1" fmla="*/ 592667 w 1951567"/>
                    <a:gd name="connsiteY1" fmla="*/ 46566 h 1333500"/>
                    <a:gd name="connsiteX2" fmla="*/ 599017 w 1951567"/>
                    <a:gd name="connsiteY2" fmla="*/ 91016 h 1333500"/>
                    <a:gd name="connsiteX3" fmla="*/ 599017 w 1951567"/>
                    <a:gd name="connsiteY3" fmla="*/ 120650 h 1333500"/>
                    <a:gd name="connsiteX4" fmla="*/ 586317 w 1951567"/>
                    <a:gd name="connsiteY4" fmla="*/ 135466 h 1333500"/>
                    <a:gd name="connsiteX5" fmla="*/ 560917 w 1951567"/>
                    <a:gd name="connsiteY5" fmla="*/ 177800 h 1333500"/>
                    <a:gd name="connsiteX6" fmla="*/ 603250 w 1951567"/>
                    <a:gd name="connsiteY6" fmla="*/ 150283 h 1333500"/>
                    <a:gd name="connsiteX7" fmla="*/ 618067 w 1951567"/>
                    <a:gd name="connsiteY7" fmla="*/ 122766 h 1333500"/>
                    <a:gd name="connsiteX8" fmla="*/ 626534 w 1951567"/>
                    <a:gd name="connsiteY8" fmla="*/ 88900 h 1333500"/>
                    <a:gd name="connsiteX9" fmla="*/ 647700 w 1951567"/>
                    <a:gd name="connsiteY9" fmla="*/ 158750 h 1333500"/>
                    <a:gd name="connsiteX10" fmla="*/ 679450 w 1951567"/>
                    <a:gd name="connsiteY10" fmla="*/ 198966 h 1333500"/>
                    <a:gd name="connsiteX11" fmla="*/ 700617 w 1951567"/>
                    <a:gd name="connsiteY11" fmla="*/ 209550 h 1333500"/>
                    <a:gd name="connsiteX12" fmla="*/ 726017 w 1951567"/>
                    <a:gd name="connsiteY12" fmla="*/ 234950 h 1333500"/>
                    <a:gd name="connsiteX13" fmla="*/ 713317 w 1951567"/>
                    <a:gd name="connsiteY13" fmla="*/ 273050 h 1333500"/>
                    <a:gd name="connsiteX14" fmla="*/ 690034 w 1951567"/>
                    <a:gd name="connsiteY14" fmla="*/ 285750 h 1333500"/>
                    <a:gd name="connsiteX15" fmla="*/ 668867 w 1951567"/>
                    <a:gd name="connsiteY15" fmla="*/ 311150 h 1333500"/>
                    <a:gd name="connsiteX16" fmla="*/ 736600 w 1951567"/>
                    <a:gd name="connsiteY16" fmla="*/ 287866 h 1333500"/>
                    <a:gd name="connsiteX17" fmla="*/ 764117 w 1951567"/>
                    <a:gd name="connsiteY17" fmla="*/ 260350 h 1333500"/>
                    <a:gd name="connsiteX18" fmla="*/ 778934 w 1951567"/>
                    <a:gd name="connsiteY18" fmla="*/ 234950 h 1333500"/>
                    <a:gd name="connsiteX19" fmla="*/ 742950 w 1951567"/>
                    <a:gd name="connsiteY19" fmla="*/ 289983 h 1333500"/>
                    <a:gd name="connsiteX20" fmla="*/ 747184 w 1951567"/>
                    <a:gd name="connsiteY20" fmla="*/ 294216 h 1333500"/>
                    <a:gd name="connsiteX21" fmla="*/ 793750 w 1951567"/>
                    <a:gd name="connsiteY21" fmla="*/ 277283 h 1333500"/>
                    <a:gd name="connsiteX22" fmla="*/ 831850 w 1951567"/>
                    <a:gd name="connsiteY22" fmla="*/ 239183 h 1333500"/>
                    <a:gd name="connsiteX23" fmla="*/ 874184 w 1951567"/>
                    <a:gd name="connsiteY23" fmla="*/ 173566 h 1333500"/>
                    <a:gd name="connsiteX24" fmla="*/ 886884 w 1951567"/>
                    <a:gd name="connsiteY24" fmla="*/ 116416 h 1333500"/>
                    <a:gd name="connsiteX25" fmla="*/ 903817 w 1951567"/>
                    <a:gd name="connsiteY25" fmla="*/ 74083 h 1333500"/>
                    <a:gd name="connsiteX26" fmla="*/ 1225550 w 1951567"/>
                    <a:gd name="connsiteY26" fmla="*/ 63500 h 1333500"/>
                    <a:gd name="connsiteX27" fmla="*/ 1261534 w 1951567"/>
                    <a:gd name="connsiteY27" fmla="*/ 88900 h 1333500"/>
                    <a:gd name="connsiteX28" fmla="*/ 1282700 w 1951567"/>
                    <a:gd name="connsiteY28" fmla="*/ 146050 h 1333500"/>
                    <a:gd name="connsiteX29" fmla="*/ 1303867 w 1951567"/>
                    <a:gd name="connsiteY29" fmla="*/ 218016 h 1333500"/>
                    <a:gd name="connsiteX30" fmla="*/ 1303867 w 1951567"/>
                    <a:gd name="connsiteY30" fmla="*/ 277283 h 1333500"/>
                    <a:gd name="connsiteX31" fmla="*/ 1291167 w 1951567"/>
                    <a:gd name="connsiteY31" fmla="*/ 317500 h 1333500"/>
                    <a:gd name="connsiteX32" fmla="*/ 1259417 w 1951567"/>
                    <a:gd name="connsiteY32" fmla="*/ 368300 h 1333500"/>
                    <a:gd name="connsiteX33" fmla="*/ 1299634 w 1951567"/>
                    <a:gd name="connsiteY33" fmla="*/ 340783 h 1333500"/>
                    <a:gd name="connsiteX34" fmla="*/ 1325034 w 1951567"/>
                    <a:gd name="connsiteY34" fmla="*/ 304800 h 1333500"/>
                    <a:gd name="connsiteX35" fmla="*/ 1348317 w 1951567"/>
                    <a:gd name="connsiteY35" fmla="*/ 251883 h 1333500"/>
                    <a:gd name="connsiteX36" fmla="*/ 1308100 w 1951567"/>
                    <a:gd name="connsiteY36" fmla="*/ 349250 h 1333500"/>
                    <a:gd name="connsiteX37" fmla="*/ 1339850 w 1951567"/>
                    <a:gd name="connsiteY37" fmla="*/ 325966 h 1333500"/>
                    <a:gd name="connsiteX38" fmla="*/ 1403350 w 1951567"/>
                    <a:gd name="connsiteY38" fmla="*/ 277283 h 1333500"/>
                    <a:gd name="connsiteX39" fmla="*/ 1430867 w 1951567"/>
                    <a:gd name="connsiteY39" fmla="*/ 224366 h 1333500"/>
                    <a:gd name="connsiteX40" fmla="*/ 1443567 w 1951567"/>
                    <a:gd name="connsiteY40" fmla="*/ 158750 h 1333500"/>
                    <a:gd name="connsiteX41" fmla="*/ 1447800 w 1951567"/>
                    <a:gd name="connsiteY41" fmla="*/ 105833 h 1333500"/>
                    <a:gd name="connsiteX42" fmla="*/ 1462617 w 1951567"/>
                    <a:gd name="connsiteY42" fmla="*/ 171450 h 1333500"/>
                    <a:gd name="connsiteX43" fmla="*/ 1488017 w 1951567"/>
                    <a:gd name="connsiteY43" fmla="*/ 230716 h 1333500"/>
                    <a:gd name="connsiteX44" fmla="*/ 1540934 w 1951567"/>
                    <a:gd name="connsiteY44" fmla="*/ 287866 h 1333500"/>
                    <a:gd name="connsiteX45" fmla="*/ 1543050 w 1951567"/>
                    <a:gd name="connsiteY45" fmla="*/ 275166 h 1333500"/>
                    <a:gd name="connsiteX46" fmla="*/ 1504950 w 1951567"/>
                    <a:gd name="connsiteY46" fmla="*/ 205316 h 1333500"/>
                    <a:gd name="connsiteX47" fmla="*/ 1502834 w 1951567"/>
                    <a:gd name="connsiteY47" fmla="*/ 169333 h 1333500"/>
                    <a:gd name="connsiteX48" fmla="*/ 1507067 w 1951567"/>
                    <a:gd name="connsiteY48" fmla="*/ 122766 h 1333500"/>
                    <a:gd name="connsiteX49" fmla="*/ 1513417 w 1951567"/>
                    <a:gd name="connsiteY49" fmla="*/ 88900 h 1333500"/>
                    <a:gd name="connsiteX50" fmla="*/ 1598084 w 1951567"/>
                    <a:gd name="connsiteY50" fmla="*/ 129116 h 1333500"/>
                    <a:gd name="connsiteX51" fmla="*/ 1672167 w 1951567"/>
                    <a:gd name="connsiteY51" fmla="*/ 154516 h 1333500"/>
                    <a:gd name="connsiteX52" fmla="*/ 1786467 w 1951567"/>
                    <a:gd name="connsiteY52" fmla="*/ 190500 h 1333500"/>
                    <a:gd name="connsiteX53" fmla="*/ 1845734 w 1951567"/>
                    <a:gd name="connsiteY53" fmla="*/ 211666 h 1333500"/>
                    <a:gd name="connsiteX54" fmla="*/ 1890184 w 1951567"/>
                    <a:gd name="connsiteY54" fmla="*/ 249766 h 1333500"/>
                    <a:gd name="connsiteX55" fmla="*/ 1924050 w 1951567"/>
                    <a:gd name="connsiteY55" fmla="*/ 296333 h 1333500"/>
                    <a:gd name="connsiteX56" fmla="*/ 1949450 w 1951567"/>
                    <a:gd name="connsiteY56" fmla="*/ 395816 h 1333500"/>
                    <a:gd name="connsiteX57" fmla="*/ 1951567 w 1951567"/>
                    <a:gd name="connsiteY57" fmla="*/ 594783 h 1333500"/>
                    <a:gd name="connsiteX58" fmla="*/ 1945217 w 1951567"/>
                    <a:gd name="connsiteY58" fmla="*/ 757766 h 1333500"/>
                    <a:gd name="connsiteX59" fmla="*/ 1644650 w 1951567"/>
                    <a:gd name="connsiteY59" fmla="*/ 768350 h 1333500"/>
                    <a:gd name="connsiteX60" fmla="*/ 1667934 w 1951567"/>
                    <a:gd name="connsiteY60" fmla="*/ 878416 h 1333500"/>
                    <a:gd name="connsiteX61" fmla="*/ 1680634 w 1951567"/>
                    <a:gd name="connsiteY61" fmla="*/ 1045633 h 1333500"/>
                    <a:gd name="connsiteX62" fmla="*/ 1657350 w 1951567"/>
                    <a:gd name="connsiteY62" fmla="*/ 1200150 h 1333500"/>
                    <a:gd name="connsiteX63" fmla="*/ 1625600 w 1951567"/>
                    <a:gd name="connsiteY63" fmla="*/ 1333500 h 1333500"/>
                    <a:gd name="connsiteX64" fmla="*/ 668867 w 1951567"/>
                    <a:gd name="connsiteY64" fmla="*/ 1329266 h 1333500"/>
                    <a:gd name="connsiteX65" fmla="*/ 522817 w 1951567"/>
                    <a:gd name="connsiteY65" fmla="*/ 817033 h 1333500"/>
                    <a:gd name="connsiteX66" fmla="*/ 93134 w 1951567"/>
                    <a:gd name="connsiteY66" fmla="*/ 880533 h 1333500"/>
                    <a:gd name="connsiteX67" fmla="*/ 8467 w 1951567"/>
                    <a:gd name="connsiteY67" fmla="*/ 550333 h 1333500"/>
                    <a:gd name="connsiteX68" fmla="*/ 0 w 1951567"/>
                    <a:gd name="connsiteY68" fmla="*/ 397933 h 1333500"/>
                    <a:gd name="connsiteX69" fmla="*/ 40217 w 1951567"/>
                    <a:gd name="connsiteY69" fmla="*/ 224366 h 1333500"/>
                    <a:gd name="connsiteX70" fmla="*/ 84667 w 1951567"/>
                    <a:gd name="connsiteY70" fmla="*/ 160866 h 1333500"/>
                    <a:gd name="connsiteX71" fmla="*/ 129117 w 1951567"/>
                    <a:gd name="connsiteY71" fmla="*/ 120650 h 1333500"/>
                    <a:gd name="connsiteX72" fmla="*/ 222250 w 1951567"/>
                    <a:gd name="connsiteY72" fmla="*/ 67733 h 1333500"/>
                    <a:gd name="connsiteX73" fmla="*/ 355600 w 1951567"/>
                    <a:gd name="connsiteY73" fmla="*/ 44450 h 1333500"/>
                    <a:gd name="connsiteX74" fmla="*/ 461434 w 1951567"/>
                    <a:gd name="connsiteY74" fmla="*/ 29633 h 1333500"/>
                    <a:gd name="connsiteX75" fmla="*/ 563034 w 1951567"/>
                    <a:gd name="connsiteY75"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51567" h="1333500">
                      <a:moveTo>
                        <a:pt x="563034" y="0"/>
                      </a:moveTo>
                      <a:lnTo>
                        <a:pt x="592667" y="46566"/>
                      </a:lnTo>
                      <a:lnTo>
                        <a:pt x="599017" y="91016"/>
                      </a:lnTo>
                      <a:lnTo>
                        <a:pt x="599017" y="120650"/>
                      </a:lnTo>
                      <a:lnTo>
                        <a:pt x="586317" y="135466"/>
                      </a:lnTo>
                      <a:lnTo>
                        <a:pt x="560917" y="177800"/>
                      </a:lnTo>
                      <a:lnTo>
                        <a:pt x="603250" y="150283"/>
                      </a:lnTo>
                      <a:lnTo>
                        <a:pt x="618067" y="122766"/>
                      </a:lnTo>
                      <a:lnTo>
                        <a:pt x="626534" y="88900"/>
                      </a:lnTo>
                      <a:lnTo>
                        <a:pt x="647700" y="158750"/>
                      </a:lnTo>
                      <a:lnTo>
                        <a:pt x="679450" y="198966"/>
                      </a:lnTo>
                      <a:lnTo>
                        <a:pt x="700617" y="209550"/>
                      </a:lnTo>
                      <a:lnTo>
                        <a:pt x="726017" y="234950"/>
                      </a:lnTo>
                      <a:lnTo>
                        <a:pt x="713317" y="273050"/>
                      </a:lnTo>
                      <a:lnTo>
                        <a:pt x="690034" y="285750"/>
                      </a:lnTo>
                      <a:lnTo>
                        <a:pt x="668867" y="311150"/>
                      </a:lnTo>
                      <a:lnTo>
                        <a:pt x="736600" y="287866"/>
                      </a:lnTo>
                      <a:lnTo>
                        <a:pt x="764117" y="260350"/>
                      </a:lnTo>
                      <a:lnTo>
                        <a:pt x="778934" y="234950"/>
                      </a:lnTo>
                      <a:lnTo>
                        <a:pt x="742950" y="289983"/>
                      </a:lnTo>
                      <a:lnTo>
                        <a:pt x="747184" y="294216"/>
                      </a:lnTo>
                      <a:lnTo>
                        <a:pt x="793750" y="277283"/>
                      </a:lnTo>
                      <a:lnTo>
                        <a:pt x="831850" y="239183"/>
                      </a:lnTo>
                      <a:lnTo>
                        <a:pt x="874184" y="173566"/>
                      </a:lnTo>
                      <a:lnTo>
                        <a:pt x="886884" y="116416"/>
                      </a:lnTo>
                      <a:lnTo>
                        <a:pt x="903817" y="74083"/>
                      </a:lnTo>
                      <a:lnTo>
                        <a:pt x="1225550" y="63500"/>
                      </a:lnTo>
                      <a:lnTo>
                        <a:pt x="1261534" y="88900"/>
                      </a:lnTo>
                      <a:lnTo>
                        <a:pt x="1282700" y="146050"/>
                      </a:lnTo>
                      <a:lnTo>
                        <a:pt x="1303867" y="218016"/>
                      </a:lnTo>
                      <a:lnTo>
                        <a:pt x="1303867" y="277283"/>
                      </a:lnTo>
                      <a:lnTo>
                        <a:pt x="1291167" y="317500"/>
                      </a:lnTo>
                      <a:lnTo>
                        <a:pt x="1259417" y="368300"/>
                      </a:lnTo>
                      <a:lnTo>
                        <a:pt x="1299634" y="340783"/>
                      </a:lnTo>
                      <a:lnTo>
                        <a:pt x="1325034" y="304800"/>
                      </a:lnTo>
                      <a:lnTo>
                        <a:pt x="1348317" y="251883"/>
                      </a:lnTo>
                      <a:lnTo>
                        <a:pt x="1308100" y="349250"/>
                      </a:lnTo>
                      <a:lnTo>
                        <a:pt x="1339850" y="325966"/>
                      </a:lnTo>
                      <a:lnTo>
                        <a:pt x="1403350" y="277283"/>
                      </a:lnTo>
                      <a:lnTo>
                        <a:pt x="1430867" y="224366"/>
                      </a:lnTo>
                      <a:lnTo>
                        <a:pt x="1443567" y="158750"/>
                      </a:lnTo>
                      <a:lnTo>
                        <a:pt x="1447800" y="105833"/>
                      </a:lnTo>
                      <a:lnTo>
                        <a:pt x="1462617" y="171450"/>
                      </a:lnTo>
                      <a:lnTo>
                        <a:pt x="1488017" y="230716"/>
                      </a:lnTo>
                      <a:lnTo>
                        <a:pt x="1540934" y="287866"/>
                      </a:lnTo>
                      <a:lnTo>
                        <a:pt x="1543050" y="275166"/>
                      </a:lnTo>
                      <a:lnTo>
                        <a:pt x="1504950" y="205316"/>
                      </a:lnTo>
                      <a:lnTo>
                        <a:pt x="1502834" y="169333"/>
                      </a:lnTo>
                      <a:lnTo>
                        <a:pt x="1507067" y="122766"/>
                      </a:lnTo>
                      <a:lnTo>
                        <a:pt x="1513417" y="88900"/>
                      </a:lnTo>
                      <a:lnTo>
                        <a:pt x="1598084" y="129116"/>
                      </a:lnTo>
                      <a:lnTo>
                        <a:pt x="1672167" y="154516"/>
                      </a:lnTo>
                      <a:lnTo>
                        <a:pt x="1786467" y="190500"/>
                      </a:lnTo>
                      <a:lnTo>
                        <a:pt x="1845734" y="211666"/>
                      </a:lnTo>
                      <a:lnTo>
                        <a:pt x="1890184" y="249766"/>
                      </a:lnTo>
                      <a:lnTo>
                        <a:pt x="1924050" y="296333"/>
                      </a:lnTo>
                      <a:lnTo>
                        <a:pt x="1949450" y="395816"/>
                      </a:lnTo>
                      <a:cubicBezTo>
                        <a:pt x="1950156" y="462138"/>
                        <a:pt x="1950861" y="528461"/>
                        <a:pt x="1951567" y="594783"/>
                      </a:cubicBezTo>
                      <a:lnTo>
                        <a:pt x="1945217" y="757766"/>
                      </a:lnTo>
                      <a:lnTo>
                        <a:pt x="1644650" y="768350"/>
                      </a:lnTo>
                      <a:lnTo>
                        <a:pt x="1667934" y="878416"/>
                      </a:lnTo>
                      <a:lnTo>
                        <a:pt x="1680634" y="1045633"/>
                      </a:lnTo>
                      <a:lnTo>
                        <a:pt x="1657350" y="1200150"/>
                      </a:lnTo>
                      <a:lnTo>
                        <a:pt x="1625600" y="1333500"/>
                      </a:lnTo>
                      <a:lnTo>
                        <a:pt x="668867" y="1329266"/>
                      </a:lnTo>
                      <a:lnTo>
                        <a:pt x="522817" y="817033"/>
                      </a:lnTo>
                      <a:lnTo>
                        <a:pt x="93134" y="880533"/>
                      </a:lnTo>
                      <a:lnTo>
                        <a:pt x="8467" y="550333"/>
                      </a:lnTo>
                      <a:lnTo>
                        <a:pt x="0" y="397933"/>
                      </a:lnTo>
                      <a:lnTo>
                        <a:pt x="40217" y="224366"/>
                      </a:lnTo>
                      <a:lnTo>
                        <a:pt x="84667" y="160866"/>
                      </a:lnTo>
                      <a:lnTo>
                        <a:pt x="129117" y="120650"/>
                      </a:lnTo>
                      <a:lnTo>
                        <a:pt x="222250" y="67733"/>
                      </a:lnTo>
                      <a:lnTo>
                        <a:pt x="355600" y="44450"/>
                      </a:lnTo>
                      <a:lnTo>
                        <a:pt x="461434" y="29633"/>
                      </a:lnTo>
                      <a:lnTo>
                        <a:pt x="563034"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2705100" y="3318933"/>
                <a:ext cx="1301750" cy="1325034"/>
              </a:xfrm>
              <a:custGeom>
                <a:avLst/>
                <a:gdLst>
                  <a:gd name="connsiteX0" fmla="*/ 0 w 1301750"/>
                  <a:gd name="connsiteY0" fmla="*/ 8467 h 1325034"/>
                  <a:gd name="connsiteX1" fmla="*/ 59267 w 1301750"/>
                  <a:gd name="connsiteY1" fmla="*/ 0 h 1325034"/>
                  <a:gd name="connsiteX2" fmla="*/ 241300 w 1301750"/>
                  <a:gd name="connsiteY2" fmla="*/ 622300 h 1325034"/>
                  <a:gd name="connsiteX3" fmla="*/ 1128183 w 1301750"/>
                  <a:gd name="connsiteY3" fmla="*/ 607484 h 1325034"/>
                  <a:gd name="connsiteX4" fmla="*/ 1231900 w 1301750"/>
                  <a:gd name="connsiteY4" fmla="*/ 103717 h 1325034"/>
                  <a:gd name="connsiteX5" fmla="*/ 1259417 w 1301750"/>
                  <a:gd name="connsiteY5" fmla="*/ 99484 h 1325034"/>
                  <a:gd name="connsiteX6" fmla="*/ 1276350 w 1301750"/>
                  <a:gd name="connsiteY6" fmla="*/ 120650 h 1325034"/>
                  <a:gd name="connsiteX7" fmla="*/ 1280583 w 1301750"/>
                  <a:gd name="connsiteY7" fmla="*/ 133350 h 1325034"/>
                  <a:gd name="connsiteX8" fmla="*/ 1208617 w 1301750"/>
                  <a:gd name="connsiteY8" fmla="*/ 658284 h 1325034"/>
                  <a:gd name="connsiteX9" fmla="*/ 1272117 w 1301750"/>
                  <a:gd name="connsiteY9" fmla="*/ 766234 h 1325034"/>
                  <a:gd name="connsiteX10" fmla="*/ 1301750 w 1301750"/>
                  <a:gd name="connsiteY10" fmla="*/ 975784 h 1325034"/>
                  <a:gd name="connsiteX11" fmla="*/ 1289050 w 1301750"/>
                  <a:gd name="connsiteY11" fmla="*/ 1132417 h 1325034"/>
                  <a:gd name="connsiteX12" fmla="*/ 1242483 w 1301750"/>
                  <a:gd name="connsiteY12" fmla="*/ 1325034 h 1325034"/>
                  <a:gd name="connsiteX13" fmla="*/ 289983 w 1301750"/>
                  <a:gd name="connsiteY13" fmla="*/ 1314450 h 1325034"/>
                  <a:gd name="connsiteX14" fmla="*/ 139700 w 1301750"/>
                  <a:gd name="connsiteY14" fmla="*/ 802217 h 1325034"/>
                  <a:gd name="connsiteX15" fmla="*/ 192617 w 1301750"/>
                  <a:gd name="connsiteY15" fmla="*/ 620184 h 1325034"/>
                  <a:gd name="connsiteX16" fmla="*/ 0 w 1301750"/>
                  <a:gd name="connsiteY16" fmla="*/ 8467 h 132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1750" h="1325034">
                    <a:moveTo>
                      <a:pt x="0" y="8467"/>
                    </a:moveTo>
                    <a:lnTo>
                      <a:pt x="59267" y="0"/>
                    </a:lnTo>
                    <a:lnTo>
                      <a:pt x="241300" y="622300"/>
                    </a:lnTo>
                    <a:lnTo>
                      <a:pt x="1128183" y="607484"/>
                    </a:lnTo>
                    <a:lnTo>
                      <a:pt x="1231900" y="103717"/>
                    </a:lnTo>
                    <a:lnTo>
                      <a:pt x="1259417" y="99484"/>
                    </a:lnTo>
                    <a:lnTo>
                      <a:pt x="1276350" y="120650"/>
                    </a:lnTo>
                    <a:lnTo>
                      <a:pt x="1280583" y="133350"/>
                    </a:lnTo>
                    <a:lnTo>
                      <a:pt x="1208617" y="658284"/>
                    </a:lnTo>
                    <a:lnTo>
                      <a:pt x="1272117" y="766234"/>
                    </a:lnTo>
                    <a:lnTo>
                      <a:pt x="1301750" y="975784"/>
                    </a:lnTo>
                    <a:lnTo>
                      <a:pt x="1289050" y="1132417"/>
                    </a:lnTo>
                    <a:lnTo>
                      <a:pt x="1242483" y="1325034"/>
                    </a:lnTo>
                    <a:lnTo>
                      <a:pt x="289983" y="1314450"/>
                    </a:lnTo>
                    <a:lnTo>
                      <a:pt x="139700" y="802217"/>
                    </a:lnTo>
                    <a:lnTo>
                      <a:pt x="192617" y="620184"/>
                    </a:lnTo>
                    <a:lnTo>
                      <a:pt x="0" y="8467"/>
                    </a:lnTo>
                    <a:close/>
                  </a:path>
                </a:pathLst>
              </a:custGeom>
              <a:solidFill>
                <a:srgbClr val="431F17"/>
              </a:solidFill>
              <a:ln>
                <a:solidFill>
                  <a:srgbClr val="431F1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5463117" y="3361267"/>
              <a:ext cx="1397000" cy="1278466"/>
            </a:xfrm>
            <a:custGeom>
              <a:avLst/>
              <a:gdLst>
                <a:gd name="connsiteX0" fmla="*/ 74083 w 1397000"/>
                <a:gd name="connsiteY0" fmla="*/ 29633 h 1278466"/>
                <a:gd name="connsiteX1" fmla="*/ 101600 w 1397000"/>
                <a:gd name="connsiteY1" fmla="*/ 643466 h 1278466"/>
                <a:gd name="connsiteX2" fmla="*/ 42333 w 1397000"/>
                <a:gd name="connsiteY2" fmla="*/ 704850 h 1278466"/>
                <a:gd name="connsiteX3" fmla="*/ 14816 w 1397000"/>
                <a:gd name="connsiteY3" fmla="*/ 821266 h 1278466"/>
                <a:gd name="connsiteX4" fmla="*/ 0 w 1397000"/>
                <a:gd name="connsiteY4" fmla="*/ 908050 h 1278466"/>
                <a:gd name="connsiteX5" fmla="*/ 19050 w 1397000"/>
                <a:gd name="connsiteY5" fmla="*/ 992716 h 1278466"/>
                <a:gd name="connsiteX6" fmla="*/ 74083 w 1397000"/>
                <a:gd name="connsiteY6" fmla="*/ 1138766 h 1278466"/>
                <a:gd name="connsiteX7" fmla="*/ 105833 w 1397000"/>
                <a:gd name="connsiteY7" fmla="*/ 1206500 h 1278466"/>
                <a:gd name="connsiteX8" fmla="*/ 110066 w 1397000"/>
                <a:gd name="connsiteY8" fmla="*/ 1276350 h 1278466"/>
                <a:gd name="connsiteX9" fmla="*/ 1314450 w 1397000"/>
                <a:gd name="connsiteY9" fmla="*/ 1278466 h 1278466"/>
                <a:gd name="connsiteX10" fmla="*/ 1303866 w 1397000"/>
                <a:gd name="connsiteY10" fmla="*/ 1189566 h 1278466"/>
                <a:gd name="connsiteX11" fmla="*/ 1316566 w 1397000"/>
                <a:gd name="connsiteY11" fmla="*/ 1092200 h 1278466"/>
                <a:gd name="connsiteX12" fmla="*/ 1303866 w 1397000"/>
                <a:gd name="connsiteY12" fmla="*/ 931333 h 1278466"/>
                <a:gd name="connsiteX13" fmla="*/ 1278466 w 1397000"/>
                <a:gd name="connsiteY13" fmla="*/ 916516 h 1278466"/>
                <a:gd name="connsiteX14" fmla="*/ 1265766 w 1397000"/>
                <a:gd name="connsiteY14" fmla="*/ 865716 h 1278466"/>
                <a:gd name="connsiteX15" fmla="*/ 1259416 w 1397000"/>
                <a:gd name="connsiteY15" fmla="*/ 785283 h 1278466"/>
                <a:gd name="connsiteX16" fmla="*/ 1244600 w 1397000"/>
                <a:gd name="connsiteY16" fmla="*/ 690033 h 1278466"/>
                <a:gd name="connsiteX17" fmla="*/ 1397000 w 1397000"/>
                <a:gd name="connsiteY17" fmla="*/ 14816 h 1278466"/>
                <a:gd name="connsiteX18" fmla="*/ 1352550 w 1397000"/>
                <a:gd name="connsiteY18" fmla="*/ 0 h 1278466"/>
                <a:gd name="connsiteX19" fmla="*/ 1208616 w 1397000"/>
                <a:gd name="connsiteY19" fmla="*/ 692150 h 1278466"/>
                <a:gd name="connsiteX20" fmla="*/ 143933 w 1397000"/>
                <a:gd name="connsiteY20" fmla="*/ 635000 h 1278466"/>
                <a:gd name="connsiteX21" fmla="*/ 131233 w 1397000"/>
                <a:gd name="connsiteY21" fmla="*/ 12700 h 1278466"/>
                <a:gd name="connsiteX22" fmla="*/ 74083 w 1397000"/>
                <a:gd name="connsiteY22" fmla="*/ 29633 h 127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000" h="1278466">
                  <a:moveTo>
                    <a:pt x="74083" y="29633"/>
                  </a:moveTo>
                  <a:lnTo>
                    <a:pt x="101600" y="643466"/>
                  </a:lnTo>
                  <a:lnTo>
                    <a:pt x="42333" y="704850"/>
                  </a:lnTo>
                  <a:lnTo>
                    <a:pt x="14816" y="821266"/>
                  </a:lnTo>
                  <a:lnTo>
                    <a:pt x="0" y="908050"/>
                  </a:lnTo>
                  <a:lnTo>
                    <a:pt x="19050" y="992716"/>
                  </a:lnTo>
                  <a:lnTo>
                    <a:pt x="74083" y="1138766"/>
                  </a:lnTo>
                  <a:lnTo>
                    <a:pt x="105833" y="1206500"/>
                  </a:lnTo>
                  <a:lnTo>
                    <a:pt x="110066" y="1276350"/>
                  </a:lnTo>
                  <a:lnTo>
                    <a:pt x="1314450" y="1278466"/>
                  </a:lnTo>
                  <a:lnTo>
                    <a:pt x="1303866" y="1189566"/>
                  </a:lnTo>
                  <a:lnTo>
                    <a:pt x="1316566" y="1092200"/>
                  </a:lnTo>
                  <a:lnTo>
                    <a:pt x="1303866" y="931333"/>
                  </a:lnTo>
                  <a:lnTo>
                    <a:pt x="1278466" y="916516"/>
                  </a:lnTo>
                  <a:lnTo>
                    <a:pt x="1265766" y="865716"/>
                  </a:lnTo>
                  <a:lnTo>
                    <a:pt x="1259416" y="785283"/>
                  </a:lnTo>
                  <a:lnTo>
                    <a:pt x="1244600" y="690033"/>
                  </a:lnTo>
                  <a:lnTo>
                    <a:pt x="1397000" y="14816"/>
                  </a:lnTo>
                  <a:lnTo>
                    <a:pt x="1352550" y="0"/>
                  </a:lnTo>
                  <a:lnTo>
                    <a:pt x="1208616" y="692150"/>
                  </a:lnTo>
                  <a:lnTo>
                    <a:pt x="143933" y="635000"/>
                  </a:lnTo>
                  <a:lnTo>
                    <a:pt x="131233" y="12700"/>
                  </a:lnTo>
                  <a:lnTo>
                    <a:pt x="74083" y="29633"/>
                  </a:ln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3657" y="6299200"/>
            <a:ext cx="406400" cy="406400"/>
          </a:xfrm>
          <a:prstGeom prst="rect">
            <a:avLst/>
          </a:prstGeom>
        </p:spPr>
      </p:pic>
    </p:spTree>
    <p:extLst>
      <p:ext uri="{BB962C8B-B14F-4D97-AF65-F5344CB8AC3E}">
        <p14:creationId xmlns:p14="http://schemas.microsoft.com/office/powerpoint/2010/main" val="1251494716"/>
      </p:ext>
    </p:extLst>
  </p:cSld>
  <p:clrMapOvr>
    <a:masterClrMapping/>
  </p:clrMapOvr>
  <mc:AlternateContent xmlns:mc="http://schemas.openxmlformats.org/markup-compatibility/2006" xmlns:p14="http://schemas.microsoft.com/office/powerpoint/2010/main">
    <mc:Choice Requires="p14">
      <p:transition spd="slow" p14:dur="2000" advTm="26509"/>
    </mc:Choice>
    <mc:Fallback xmlns="">
      <p:transition spd="slow" advTm="2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2- DOWNWARD</a:t>
            </a:r>
          </a:p>
        </p:txBody>
      </p:sp>
      <p:grpSp>
        <p:nvGrpSpPr>
          <p:cNvPr id="11" name="Group 10"/>
          <p:cNvGrpSpPr/>
          <p:nvPr/>
        </p:nvGrpSpPr>
        <p:grpSpPr>
          <a:xfrm>
            <a:off x="2036109" y="3282216"/>
            <a:ext cx="4803356" cy="3002268"/>
            <a:chOff x="2285999" y="1686415"/>
            <a:chExt cx="4575175" cy="2957552"/>
          </a:xfrm>
        </p:grpSpPr>
        <p:grpSp>
          <p:nvGrpSpPr>
            <p:cNvPr id="12" name="Group 11"/>
            <p:cNvGrpSpPr/>
            <p:nvPr/>
          </p:nvGrpSpPr>
          <p:grpSpPr>
            <a:xfrm>
              <a:off x="2285999" y="1686415"/>
              <a:ext cx="4575175" cy="2957552"/>
              <a:chOff x="2285999" y="1686415"/>
              <a:chExt cx="4575175" cy="2957552"/>
            </a:xfrm>
          </p:grpSpPr>
          <p:grpSp>
            <p:nvGrpSpPr>
              <p:cNvPr id="14" name="Group 13"/>
              <p:cNvGrpSpPr/>
              <p:nvPr/>
            </p:nvGrpSpPr>
            <p:grpSpPr>
              <a:xfrm>
                <a:off x="2285999" y="1686415"/>
                <a:ext cx="4575175" cy="2951202"/>
                <a:chOff x="2285999" y="1686415"/>
                <a:chExt cx="4575175" cy="2951202"/>
              </a:xfrm>
            </p:grpSpPr>
            <p:pic>
              <p:nvPicPr>
                <p:cNvPr id="16" name="Picture 2" descr="Inspire instead of Gossiping! Why do people gossip? Psychology of ..."/>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4002"/>
                <a:stretch/>
              </p:blipFill>
              <p:spPr bwMode="auto">
                <a:xfrm>
                  <a:off x="2285999" y="1686415"/>
                  <a:ext cx="4575175" cy="2950898"/>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2328333" y="3304117"/>
                  <a:ext cx="1951567" cy="1333500"/>
                </a:xfrm>
                <a:custGeom>
                  <a:avLst/>
                  <a:gdLst>
                    <a:gd name="connsiteX0" fmla="*/ 563034 w 1951567"/>
                    <a:gd name="connsiteY0" fmla="*/ 0 h 1333500"/>
                    <a:gd name="connsiteX1" fmla="*/ 592667 w 1951567"/>
                    <a:gd name="connsiteY1" fmla="*/ 46566 h 1333500"/>
                    <a:gd name="connsiteX2" fmla="*/ 599017 w 1951567"/>
                    <a:gd name="connsiteY2" fmla="*/ 91016 h 1333500"/>
                    <a:gd name="connsiteX3" fmla="*/ 599017 w 1951567"/>
                    <a:gd name="connsiteY3" fmla="*/ 120650 h 1333500"/>
                    <a:gd name="connsiteX4" fmla="*/ 586317 w 1951567"/>
                    <a:gd name="connsiteY4" fmla="*/ 135466 h 1333500"/>
                    <a:gd name="connsiteX5" fmla="*/ 560917 w 1951567"/>
                    <a:gd name="connsiteY5" fmla="*/ 177800 h 1333500"/>
                    <a:gd name="connsiteX6" fmla="*/ 603250 w 1951567"/>
                    <a:gd name="connsiteY6" fmla="*/ 150283 h 1333500"/>
                    <a:gd name="connsiteX7" fmla="*/ 618067 w 1951567"/>
                    <a:gd name="connsiteY7" fmla="*/ 122766 h 1333500"/>
                    <a:gd name="connsiteX8" fmla="*/ 626534 w 1951567"/>
                    <a:gd name="connsiteY8" fmla="*/ 88900 h 1333500"/>
                    <a:gd name="connsiteX9" fmla="*/ 647700 w 1951567"/>
                    <a:gd name="connsiteY9" fmla="*/ 158750 h 1333500"/>
                    <a:gd name="connsiteX10" fmla="*/ 679450 w 1951567"/>
                    <a:gd name="connsiteY10" fmla="*/ 198966 h 1333500"/>
                    <a:gd name="connsiteX11" fmla="*/ 700617 w 1951567"/>
                    <a:gd name="connsiteY11" fmla="*/ 209550 h 1333500"/>
                    <a:gd name="connsiteX12" fmla="*/ 726017 w 1951567"/>
                    <a:gd name="connsiteY12" fmla="*/ 234950 h 1333500"/>
                    <a:gd name="connsiteX13" fmla="*/ 713317 w 1951567"/>
                    <a:gd name="connsiteY13" fmla="*/ 273050 h 1333500"/>
                    <a:gd name="connsiteX14" fmla="*/ 690034 w 1951567"/>
                    <a:gd name="connsiteY14" fmla="*/ 285750 h 1333500"/>
                    <a:gd name="connsiteX15" fmla="*/ 668867 w 1951567"/>
                    <a:gd name="connsiteY15" fmla="*/ 311150 h 1333500"/>
                    <a:gd name="connsiteX16" fmla="*/ 736600 w 1951567"/>
                    <a:gd name="connsiteY16" fmla="*/ 287866 h 1333500"/>
                    <a:gd name="connsiteX17" fmla="*/ 764117 w 1951567"/>
                    <a:gd name="connsiteY17" fmla="*/ 260350 h 1333500"/>
                    <a:gd name="connsiteX18" fmla="*/ 778934 w 1951567"/>
                    <a:gd name="connsiteY18" fmla="*/ 234950 h 1333500"/>
                    <a:gd name="connsiteX19" fmla="*/ 742950 w 1951567"/>
                    <a:gd name="connsiteY19" fmla="*/ 289983 h 1333500"/>
                    <a:gd name="connsiteX20" fmla="*/ 747184 w 1951567"/>
                    <a:gd name="connsiteY20" fmla="*/ 294216 h 1333500"/>
                    <a:gd name="connsiteX21" fmla="*/ 793750 w 1951567"/>
                    <a:gd name="connsiteY21" fmla="*/ 277283 h 1333500"/>
                    <a:gd name="connsiteX22" fmla="*/ 831850 w 1951567"/>
                    <a:gd name="connsiteY22" fmla="*/ 239183 h 1333500"/>
                    <a:gd name="connsiteX23" fmla="*/ 874184 w 1951567"/>
                    <a:gd name="connsiteY23" fmla="*/ 173566 h 1333500"/>
                    <a:gd name="connsiteX24" fmla="*/ 886884 w 1951567"/>
                    <a:gd name="connsiteY24" fmla="*/ 116416 h 1333500"/>
                    <a:gd name="connsiteX25" fmla="*/ 903817 w 1951567"/>
                    <a:gd name="connsiteY25" fmla="*/ 74083 h 1333500"/>
                    <a:gd name="connsiteX26" fmla="*/ 1225550 w 1951567"/>
                    <a:gd name="connsiteY26" fmla="*/ 63500 h 1333500"/>
                    <a:gd name="connsiteX27" fmla="*/ 1261534 w 1951567"/>
                    <a:gd name="connsiteY27" fmla="*/ 88900 h 1333500"/>
                    <a:gd name="connsiteX28" fmla="*/ 1282700 w 1951567"/>
                    <a:gd name="connsiteY28" fmla="*/ 146050 h 1333500"/>
                    <a:gd name="connsiteX29" fmla="*/ 1303867 w 1951567"/>
                    <a:gd name="connsiteY29" fmla="*/ 218016 h 1333500"/>
                    <a:gd name="connsiteX30" fmla="*/ 1303867 w 1951567"/>
                    <a:gd name="connsiteY30" fmla="*/ 277283 h 1333500"/>
                    <a:gd name="connsiteX31" fmla="*/ 1291167 w 1951567"/>
                    <a:gd name="connsiteY31" fmla="*/ 317500 h 1333500"/>
                    <a:gd name="connsiteX32" fmla="*/ 1259417 w 1951567"/>
                    <a:gd name="connsiteY32" fmla="*/ 368300 h 1333500"/>
                    <a:gd name="connsiteX33" fmla="*/ 1299634 w 1951567"/>
                    <a:gd name="connsiteY33" fmla="*/ 340783 h 1333500"/>
                    <a:gd name="connsiteX34" fmla="*/ 1325034 w 1951567"/>
                    <a:gd name="connsiteY34" fmla="*/ 304800 h 1333500"/>
                    <a:gd name="connsiteX35" fmla="*/ 1348317 w 1951567"/>
                    <a:gd name="connsiteY35" fmla="*/ 251883 h 1333500"/>
                    <a:gd name="connsiteX36" fmla="*/ 1308100 w 1951567"/>
                    <a:gd name="connsiteY36" fmla="*/ 349250 h 1333500"/>
                    <a:gd name="connsiteX37" fmla="*/ 1339850 w 1951567"/>
                    <a:gd name="connsiteY37" fmla="*/ 325966 h 1333500"/>
                    <a:gd name="connsiteX38" fmla="*/ 1403350 w 1951567"/>
                    <a:gd name="connsiteY38" fmla="*/ 277283 h 1333500"/>
                    <a:gd name="connsiteX39" fmla="*/ 1430867 w 1951567"/>
                    <a:gd name="connsiteY39" fmla="*/ 224366 h 1333500"/>
                    <a:gd name="connsiteX40" fmla="*/ 1443567 w 1951567"/>
                    <a:gd name="connsiteY40" fmla="*/ 158750 h 1333500"/>
                    <a:gd name="connsiteX41" fmla="*/ 1447800 w 1951567"/>
                    <a:gd name="connsiteY41" fmla="*/ 105833 h 1333500"/>
                    <a:gd name="connsiteX42" fmla="*/ 1462617 w 1951567"/>
                    <a:gd name="connsiteY42" fmla="*/ 171450 h 1333500"/>
                    <a:gd name="connsiteX43" fmla="*/ 1488017 w 1951567"/>
                    <a:gd name="connsiteY43" fmla="*/ 230716 h 1333500"/>
                    <a:gd name="connsiteX44" fmla="*/ 1540934 w 1951567"/>
                    <a:gd name="connsiteY44" fmla="*/ 287866 h 1333500"/>
                    <a:gd name="connsiteX45" fmla="*/ 1543050 w 1951567"/>
                    <a:gd name="connsiteY45" fmla="*/ 275166 h 1333500"/>
                    <a:gd name="connsiteX46" fmla="*/ 1504950 w 1951567"/>
                    <a:gd name="connsiteY46" fmla="*/ 205316 h 1333500"/>
                    <a:gd name="connsiteX47" fmla="*/ 1502834 w 1951567"/>
                    <a:gd name="connsiteY47" fmla="*/ 169333 h 1333500"/>
                    <a:gd name="connsiteX48" fmla="*/ 1507067 w 1951567"/>
                    <a:gd name="connsiteY48" fmla="*/ 122766 h 1333500"/>
                    <a:gd name="connsiteX49" fmla="*/ 1513417 w 1951567"/>
                    <a:gd name="connsiteY49" fmla="*/ 88900 h 1333500"/>
                    <a:gd name="connsiteX50" fmla="*/ 1598084 w 1951567"/>
                    <a:gd name="connsiteY50" fmla="*/ 129116 h 1333500"/>
                    <a:gd name="connsiteX51" fmla="*/ 1672167 w 1951567"/>
                    <a:gd name="connsiteY51" fmla="*/ 154516 h 1333500"/>
                    <a:gd name="connsiteX52" fmla="*/ 1786467 w 1951567"/>
                    <a:gd name="connsiteY52" fmla="*/ 190500 h 1333500"/>
                    <a:gd name="connsiteX53" fmla="*/ 1845734 w 1951567"/>
                    <a:gd name="connsiteY53" fmla="*/ 211666 h 1333500"/>
                    <a:gd name="connsiteX54" fmla="*/ 1890184 w 1951567"/>
                    <a:gd name="connsiteY54" fmla="*/ 249766 h 1333500"/>
                    <a:gd name="connsiteX55" fmla="*/ 1924050 w 1951567"/>
                    <a:gd name="connsiteY55" fmla="*/ 296333 h 1333500"/>
                    <a:gd name="connsiteX56" fmla="*/ 1949450 w 1951567"/>
                    <a:gd name="connsiteY56" fmla="*/ 395816 h 1333500"/>
                    <a:gd name="connsiteX57" fmla="*/ 1951567 w 1951567"/>
                    <a:gd name="connsiteY57" fmla="*/ 594783 h 1333500"/>
                    <a:gd name="connsiteX58" fmla="*/ 1945217 w 1951567"/>
                    <a:gd name="connsiteY58" fmla="*/ 757766 h 1333500"/>
                    <a:gd name="connsiteX59" fmla="*/ 1644650 w 1951567"/>
                    <a:gd name="connsiteY59" fmla="*/ 768350 h 1333500"/>
                    <a:gd name="connsiteX60" fmla="*/ 1667934 w 1951567"/>
                    <a:gd name="connsiteY60" fmla="*/ 878416 h 1333500"/>
                    <a:gd name="connsiteX61" fmla="*/ 1680634 w 1951567"/>
                    <a:gd name="connsiteY61" fmla="*/ 1045633 h 1333500"/>
                    <a:gd name="connsiteX62" fmla="*/ 1657350 w 1951567"/>
                    <a:gd name="connsiteY62" fmla="*/ 1200150 h 1333500"/>
                    <a:gd name="connsiteX63" fmla="*/ 1625600 w 1951567"/>
                    <a:gd name="connsiteY63" fmla="*/ 1333500 h 1333500"/>
                    <a:gd name="connsiteX64" fmla="*/ 668867 w 1951567"/>
                    <a:gd name="connsiteY64" fmla="*/ 1329266 h 1333500"/>
                    <a:gd name="connsiteX65" fmla="*/ 522817 w 1951567"/>
                    <a:gd name="connsiteY65" fmla="*/ 817033 h 1333500"/>
                    <a:gd name="connsiteX66" fmla="*/ 93134 w 1951567"/>
                    <a:gd name="connsiteY66" fmla="*/ 880533 h 1333500"/>
                    <a:gd name="connsiteX67" fmla="*/ 8467 w 1951567"/>
                    <a:gd name="connsiteY67" fmla="*/ 550333 h 1333500"/>
                    <a:gd name="connsiteX68" fmla="*/ 0 w 1951567"/>
                    <a:gd name="connsiteY68" fmla="*/ 397933 h 1333500"/>
                    <a:gd name="connsiteX69" fmla="*/ 40217 w 1951567"/>
                    <a:gd name="connsiteY69" fmla="*/ 224366 h 1333500"/>
                    <a:gd name="connsiteX70" fmla="*/ 84667 w 1951567"/>
                    <a:gd name="connsiteY70" fmla="*/ 160866 h 1333500"/>
                    <a:gd name="connsiteX71" fmla="*/ 129117 w 1951567"/>
                    <a:gd name="connsiteY71" fmla="*/ 120650 h 1333500"/>
                    <a:gd name="connsiteX72" fmla="*/ 222250 w 1951567"/>
                    <a:gd name="connsiteY72" fmla="*/ 67733 h 1333500"/>
                    <a:gd name="connsiteX73" fmla="*/ 355600 w 1951567"/>
                    <a:gd name="connsiteY73" fmla="*/ 44450 h 1333500"/>
                    <a:gd name="connsiteX74" fmla="*/ 461434 w 1951567"/>
                    <a:gd name="connsiteY74" fmla="*/ 29633 h 1333500"/>
                    <a:gd name="connsiteX75" fmla="*/ 563034 w 1951567"/>
                    <a:gd name="connsiteY75"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51567" h="1333500">
                      <a:moveTo>
                        <a:pt x="563034" y="0"/>
                      </a:moveTo>
                      <a:lnTo>
                        <a:pt x="592667" y="46566"/>
                      </a:lnTo>
                      <a:lnTo>
                        <a:pt x="599017" y="91016"/>
                      </a:lnTo>
                      <a:lnTo>
                        <a:pt x="599017" y="120650"/>
                      </a:lnTo>
                      <a:lnTo>
                        <a:pt x="586317" y="135466"/>
                      </a:lnTo>
                      <a:lnTo>
                        <a:pt x="560917" y="177800"/>
                      </a:lnTo>
                      <a:lnTo>
                        <a:pt x="603250" y="150283"/>
                      </a:lnTo>
                      <a:lnTo>
                        <a:pt x="618067" y="122766"/>
                      </a:lnTo>
                      <a:lnTo>
                        <a:pt x="626534" y="88900"/>
                      </a:lnTo>
                      <a:lnTo>
                        <a:pt x="647700" y="158750"/>
                      </a:lnTo>
                      <a:lnTo>
                        <a:pt x="679450" y="198966"/>
                      </a:lnTo>
                      <a:lnTo>
                        <a:pt x="700617" y="209550"/>
                      </a:lnTo>
                      <a:lnTo>
                        <a:pt x="726017" y="234950"/>
                      </a:lnTo>
                      <a:lnTo>
                        <a:pt x="713317" y="273050"/>
                      </a:lnTo>
                      <a:lnTo>
                        <a:pt x="690034" y="285750"/>
                      </a:lnTo>
                      <a:lnTo>
                        <a:pt x="668867" y="311150"/>
                      </a:lnTo>
                      <a:lnTo>
                        <a:pt x="736600" y="287866"/>
                      </a:lnTo>
                      <a:lnTo>
                        <a:pt x="764117" y="260350"/>
                      </a:lnTo>
                      <a:lnTo>
                        <a:pt x="778934" y="234950"/>
                      </a:lnTo>
                      <a:lnTo>
                        <a:pt x="742950" y="289983"/>
                      </a:lnTo>
                      <a:lnTo>
                        <a:pt x="747184" y="294216"/>
                      </a:lnTo>
                      <a:lnTo>
                        <a:pt x="793750" y="277283"/>
                      </a:lnTo>
                      <a:lnTo>
                        <a:pt x="831850" y="239183"/>
                      </a:lnTo>
                      <a:lnTo>
                        <a:pt x="874184" y="173566"/>
                      </a:lnTo>
                      <a:lnTo>
                        <a:pt x="886884" y="116416"/>
                      </a:lnTo>
                      <a:lnTo>
                        <a:pt x="903817" y="74083"/>
                      </a:lnTo>
                      <a:lnTo>
                        <a:pt x="1225550" y="63500"/>
                      </a:lnTo>
                      <a:lnTo>
                        <a:pt x="1261534" y="88900"/>
                      </a:lnTo>
                      <a:lnTo>
                        <a:pt x="1282700" y="146050"/>
                      </a:lnTo>
                      <a:lnTo>
                        <a:pt x="1303867" y="218016"/>
                      </a:lnTo>
                      <a:lnTo>
                        <a:pt x="1303867" y="277283"/>
                      </a:lnTo>
                      <a:lnTo>
                        <a:pt x="1291167" y="317500"/>
                      </a:lnTo>
                      <a:lnTo>
                        <a:pt x="1259417" y="368300"/>
                      </a:lnTo>
                      <a:lnTo>
                        <a:pt x="1299634" y="340783"/>
                      </a:lnTo>
                      <a:lnTo>
                        <a:pt x="1325034" y="304800"/>
                      </a:lnTo>
                      <a:lnTo>
                        <a:pt x="1348317" y="251883"/>
                      </a:lnTo>
                      <a:lnTo>
                        <a:pt x="1308100" y="349250"/>
                      </a:lnTo>
                      <a:lnTo>
                        <a:pt x="1339850" y="325966"/>
                      </a:lnTo>
                      <a:lnTo>
                        <a:pt x="1403350" y="277283"/>
                      </a:lnTo>
                      <a:lnTo>
                        <a:pt x="1430867" y="224366"/>
                      </a:lnTo>
                      <a:lnTo>
                        <a:pt x="1443567" y="158750"/>
                      </a:lnTo>
                      <a:lnTo>
                        <a:pt x="1447800" y="105833"/>
                      </a:lnTo>
                      <a:lnTo>
                        <a:pt x="1462617" y="171450"/>
                      </a:lnTo>
                      <a:lnTo>
                        <a:pt x="1488017" y="230716"/>
                      </a:lnTo>
                      <a:lnTo>
                        <a:pt x="1540934" y="287866"/>
                      </a:lnTo>
                      <a:lnTo>
                        <a:pt x="1543050" y="275166"/>
                      </a:lnTo>
                      <a:lnTo>
                        <a:pt x="1504950" y="205316"/>
                      </a:lnTo>
                      <a:lnTo>
                        <a:pt x="1502834" y="169333"/>
                      </a:lnTo>
                      <a:lnTo>
                        <a:pt x="1507067" y="122766"/>
                      </a:lnTo>
                      <a:lnTo>
                        <a:pt x="1513417" y="88900"/>
                      </a:lnTo>
                      <a:lnTo>
                        <a:pt x="1598084" y="129116"/>
                      </a:lnTo>
                      <a:lnTo>
                        <a:pt x="1672167" y="154516"/>
                      </a:lnTo>
                      <a:lnTo>
                        <a:pt x="1786467" y="190500"/>
                      </a:lnTo>
                      <a:lnTo>
                        <a:pt x="1845734" y="211666"/>
                      </a:lnTo>
                      <a:lnTo>
                        <a:pt x="1890184" y="249766"/>
                      </a:lnTo>
                      <a:lnTo>
                        <a:pt x="1924050" y="296333"/>
                      </a:lnTo>
                      <a:lnTo>
                        <a:pt x="1949450" y="395816"/>
                      </a:lnTo>
                      <a:cubicBezTo>
                        <a:pt x="1950156" y="462138"/>
                        <a:pt x="1950861" y="528461"/>
                        <a:pt x="1951567" y="594783"/>
                      </a:cubicBezTo>
                      <a:lnTo>
                        <a:pt x="1945217" y="757766"/>
                      </a:lnTo>
                      <a:lnTo>
                        <a:pt x="1644650" y="768350"/>
                      </a:lnTo>
                      <a:lnTo>
                        <a:pt x="1667934" y="878416"/>
                      </a:lnTo>
                      <a:lnTo>
                        <a:pt x="1680634" y="1045633"/>
                      </a:lnTo>
                      <a:lnTo>
                        <a:pt x="1657350" y="1200150"/>
                      </a:lnTo>
                      <a:lnTo>
                        <a:pt x="1625600" y="1333500"/>
                      </a:lnTo>
                      <a:lnTo>
                        <a:pt x="668867" y="1329266"/>
                      </a:lnTo>
                      <a:lnTo>
                        <a:pt x="522817" y="817033"/>
                      </a:lnTo>
                      <a:lnTo>
                        <a:pt x="93134" y="880533"/>
                      </a:lnTo>
                      <a:lnTo>
                        <a:pt x="8467" y="550333"/>
                      </a:lnTo>
                      <a:lnTo>
                        <a:pt x="0" y="397933"/>
                      </a:lnTo>
                      <a:lnTo>
                        <a:pt x="40217" y="224366"/>
                      </a:lnTo>
                      <a:lnTo>
                        <a:pt x="84667" y="160866"/>
                      </a:lnTo>
                      <a:lnTo>
                        <a:pt x="129117" y="120650"/>
                      </a:lnTo>
                      <a:lnTo>
                        <a:pt x="222250" y="67733"/>
                      </a:lnTo>
                      <a:lnTo>
                        <a:pt x="355600" y="44450"/>
                      </a:lnTo>
                      <a:lnTo>
                        <a:pt x="461434" y="29633"/>
                      </a:lnTo>
                      <a:lnTo>
                        <a:pt x="563034"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2705100" y="3318933"/>
                <a:ext cx="1301750" cy="1325034"/>
              </a:xfrm>
              <a:custGeom>
                <a:avLst/>
                <a:gdLst>
                  <a:gd name="connsiteX0" fmla="*/ 0 w 1301750"/>
                  <a:gd name="connsiteY0" fmla="*/ 8467 h 1325034"/>
                  <a:gd name="connsiteX1" fmla="*/ 59267 w 1301750"/>
                  <a:gd name="connsiteY1" fmla="*/ 0 h 1325034"/>
                  <a:gd name="connsiteX2" fmla="*/ 241300 w 1301750"/>
                  <a:gd name="connsiteY2" fmla="*/ 622300 h 1325034"/>
                  <a:gd name="connsiteX3" fmla="*/ 1128183 w 1301750"/>
                  <a:gd name="connsiteY3" fmla="*/ 607484 h 1325034"/>
                  <a:gd name="connsiteX4" fmla="*/ 1231900 w 1301750"/>
                  <a:gd name="connsiteY4" fmla="*/ 103717 h 1325034"/>
                  <a:gd name="connsiteX5" fmla="*/ 1259417 w 1301750"/>
                  <a:gd name="connsiteY5" fmla="*/ 99484 h 1325034"/>
                  <a:gd name="connsiteX6" fmla="*/ 1276350 w 1301750"/>
                  <a:gd name="connsiteY6" fmla="*/ 120650 h 1325034"/>
                  <a:gd name="connsiteX7" fmla="*/ 1280583 w 1301750"/>
                  <a:gd name="connsiteY7" fmla="*/ 133350 h 1325034"/>
                  <a:gd name="connsiteX8" fmla="*/ 1208617 w 1301750"/>
                  <a:gd name="connsiteY8" fmla="*/ 658284 h 1325034"/>
                  <a:gd name="connsiteX9" fmla="*/ 1272117 w 1301750"/>
                  <a:gd name="connsiteY9" fmla="*/ 766234 h 1325034"/>
                  <a:gd name="connsiteX10" fmla="*/ 1301750 w 1301750"/>
                  <a:gd name="connsiteY10" fmla="*/ 975784 h 1325034"/>
                  <a:gd name="connsiteX11" fmla="*/ 1289050 w 1301750"/>
                  <a:gd name="connsiteY11" fmla="*/ 1132417 h 1325034"/>
                  <a:gd name="connsiteX12" fmla="*/ 1242483 w 1301750"/>
                  <a:gd name="connsiteY12" fmla="*/ 1325034 h 1325034"/>
                  <a:gd name="connsiteX13" fmla="*/ 289983 w 1301750"/>
                  <a:gd name="connsiteY13" fmla="*/ 1314450 h 1325034"/>
                  <a:gd name="connsiteX14" fmla="*/ 139700 w 1301750"/>
                  <a:gd name="connsiteY14" fmla="*/ 802217 h 1325034"/>
                  <a:gd name="connsiteX15" fmla="*/ 192617 w 1301750"/>
                  <a:gd name="connsiteY15" fmla="*/ 620184 h 1325034"/>
                  <a:gd name="connsiteX16" fmla="*/ 0 w 1301750"/>
                  <a:gd name="connsiteY16" fmla="*/ 8467 h 132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1750" h="1325034">
                    <a:moveTo>
                      <a:pt x="0" y="8467"/>
                    </a:moveTo>
                    <a:lnTo>
                      <a:pt x="59267" y="0"/>
                    </a:lnTo>
                    <a:lnTo>
                      <a:pt x="241300" y="622300"/>
                    </a:lnTo>
                    <a:lnTo>
                      <a:pt x="1128183" y="607484"/>
                    </a:lnTo>
                    <a:lnTo>
                      <a:pt x="1231900" y="103717"/>
                    </a:lnTo>
                    <a:lnTo>
                      <a:pt x="1259417" y="99484"/>
                    </a:lnTo>
                    <a:lnTo>
                      <a:pt x="1276350" y="120650"/>
                    </a:lnTo>
                    <a:lnTo>
                      <a:pt x="1280583" y="133350"/>
                    </a:lnTo>
                    <a:lnTo>
                      <a:pt x="1208617" y="658284"/>
                    </a:lnTo>
                    <a:lnTo>
                      <a:pt x="1272117" y="766234"/>
                    </a:lnTo>
                    <a:lnTo>
                      <a:pt x="1301750" y="975784"/>
                    </a:lnTo>
                    <a:lnTo>
                      <a:pt x="1289050" y="1132417"/>
                    </a:lnTo>
                    <a:lnTo>
                      <a:pt x="1242483" y="1325034"/>
                    </a:lnTo>
                    <a:lnTo>
                      <a:pt x="289983" y="1314450"/>
                    </a:lnTo>
                    <a:lnTo>
                      <a:pt x="139700" y="802217"/>
                    </a:lnTo>
                    <a:lnTo>
                      <a:pt x="192617" y="620184"/>
                    </a:lnTo>
                    <a:lnTo>
                      <a:pt x="0" y="8467"/>
                    </a:lnTo>
                    <a:close/>
                  </a:path>
                </a:pathLst>
              </a:custGeom>
              <a:solidFill>
                <a:srgbClr val="431F17"/>
              </a:solidFill>
              <a:ln>
                <a:solidFill>
                  <a:srgbClr val="431F1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Freeform 12"/>
            <p:cNvSpPr/>
            <p:nvPr/>
          </p:nvSpPr>
          <p:spPr>
            <a:xfrm>
              <a:off x="5463117" y="3361267"/>
              <a:ext cx="1397000" cy="1278466"/>
            </a:xfrm>
            <a:custGeom>
              <a:avLst/>
              <a:gdLst>
                <a:gd name="connsiteX0" fmla="*/ 74083 w 1397000"/>
                <a:gd name="connsiteY0" fmla="*/ 29633 h 1278466"/>
                <a:gd name="connsiteX1" fmla="*/ 101600 w 1397000"/>
                <a:gd name="connsiteY1" fmla="*/ 643466 h 1278466"/>
                <a:gd name="connsiteX2" fmla="*/ 42333 w 1397000"/>
                <a:gd name="connsiteY2" fmla="*/ 704850 h 1278466"/>
                <a:gd name="connsiteX3" fmla="*/ 14816 w 1397000"/>
                <a:gd name="connsiteY3" fmla="*/ 821266 h 1278466"/>
                <a:gd name="connsiteX4" fmla="*/ 0 w 1397000"/>
                <a:gd name="connsiteY4" fmla="*/ 908050 h 1278466"/>
                <a:gd name="connsiteX5" fmla="*/ 19050 w 1397000"/>
                <a:gd name="connsiteY5" fmla="*/ 992716 h 1278466"/>
                <a:gd name="connsiteX6" fmla="*/ 74083 w 1397000"/>
                <a:gd name="connsiteY6" fmla="*/ 1138766 h 1278466"/>
                <a:gd name="connsiteX7" fmla="*/ 105833 w 1397000"/>
                <a:gd name="connsiteY7" fmla="*/ 1206500 h 1278466"/>
                <a:gd name="connsiteX8" fmla="*/ 110066 w 1397000"/>
                <a:gd name="connsiteY8" fmla="*/ 1276350 h 1278466"/>
                <a:gd name="connsiteX9" fmla="*/ 1314450 w 1397000"/>
                <a:gd name="connsiteY9" fmla="*/ 1278466 h 1278466"/>
                <a:gd name="connsiteX10" fmla="*/ 1303866 w 1397000"/>
                <a:gd name="connsiteY10" fmla="*/ 1189566 h 1278466"/>
                <a:gd name="connsiteX11" fmla="*/ 1316566 w 1397000"/>
                <a:gd name="connsiteY11" fmla="*/ 1092200 h 1278466"/>
                <a:gd name="connsiteX12" fmla="*/ 1303866 w 1397000"/>
                <a:gd name="connsiteY12" fmla="*/ 931333 h 1278466"/>
                <a:gd name="connsiteX13" fmla="*/ 1278466 w 1397000"/>
                <a:gd name="connsiteY13" fmla="*/ 916516 h 1278466"/>
                <a:gd name="connsiteX14" fmla="*/ 1265766 w 1397000"/>
                <a:gd name="connsiteY14" fmla="*/ 865716 h 1278466"/>
                <a:gd name="connsiteX15" fmla="*/ 1259416 w 1397000"/>
                <a:gd name="connsiteY15" fmla="*/ 785283 h 1278466"/>
                <a:gd name="connsiteX16" fmla="*/ 1244600 w 1397000"/>
                <a:gd name="connsiteY16" fmla="*/ 690033 h 1278466"/>
                <a:gd name="connsiteX17" fmla="*/ 1397000 w 1397000"/>
                <a:gd name="connsiteY17" fmla="*/ 14816 h 1278466"/>
                <a:gd name="connsiteX18" fmla="*/ 1352550 w 1397000"/>
                <a:gd name="connsiteY18" fmla="*/ 0 h 1278466"/>
                <a:gd name="connsiteX19" fmla="*/ 1208616 w 1397000"/>
                <a:gd name="connsiteY19" fmla="*/ 692150 h 1278466"/>
                <a:gd name="connsiteX20" fmla="*/ 143933 w 1397000"/>
                <a:gd name="connsiteY20" fmla="*/ 635000 h 1278466"/>
                <a:gd name="connsiteX21" fmla="*/ 131233 w 1397000"/>
                <a:gd name="connsiteY21" fmla="*/ 12700 h 1278466"/>
                <a:gd name="connsiteX22" fmla="*/ 74083 w 1397000"/>
                <a:gd name="connsiteY22" fmla="*/ 29633 h 127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000" h="1278466">
                  <a:moveTo>
                    <a:pt x="74083" y="29633"/>
                  </a:moveTo>
                  <a:lnTo>
                    <a:pt x="101600" y="643466"/>
                  </a:lnTo>
                  <a:lnTo>
                    <a:pt x="42333" y="704850"/>
                  </a:lnTo>
                  <a:lnTo>
                    <a:pt x="14816" y="821266"/>
                  </a:lnTo>
                  <a:lnTo>
                    <a:pt x="0" y="908050"/>
                  </a:lnTo>
                  <a:lnTo>
                    <a:pt x="19050" y="992716"/>
                  </a:lnTo>
                  <a:lnTo>
                    <a:pt x="74083" y="1138766"/>
                  </a:lnTo>
                  <a:lnTo>
                    <a:pt x="105833" y="1206500"/>
                  </a:lnTo>
                  <a:lnTo>
                    <a:pt x="110066" y="1276350"/>
                  </a:lnTo>
                  <a:lnTo>
                    <a:pt x="1314450" y="1278466"/>
                  </a:lnTo>
                  <a:lnTo>
                    <a:pt x="1303866" y="1189566"/>
                  </a:lnTo>
                  <a:lnTo>
                    <a:pt x="1316566" y="1092200"/>
                  </a:lnTo>
                  <a:lnTo>
                    <a:pt x="1303866" y="931333"/>
                  </a:lnTo>
                  <a:lnTo>
                    <a:pt x="1278466" y="916516"/>
                  </a:lnTo>
                  <a:lnTo>
                    <a:pt x="1265766" y="865716"/>
                  </a:lnTo>
                  <a:lnTo>
                    <a:pt x="1259416" y="785283"/>
                  </a:lnTo>
                  <a:lnTo>
                    <a:pt x="1244600" y="690033"/>
                  </a:lnTo>
                  <a:lnTo>
                    <a:pt x="1397000" y="14816"/>
                  </a:lnTo>
                  <a:lnTo>
                    <a:pt x="1352550" y="0"/>
                  </a:lnTo>
                  <a:lnTo>
                    <a:pt x="1208616" y="692150"/>
                  </a:lnTo>
                  <a:lnTo>
                    <a:pt x="143933" y="635000"/>
                  </a:lnTo>
                  <a:lnTo>
                    <a:pt x="131233" y="12700"/>
                  </a:lnTo>
                  <a:lnTo>
                    <a:pt x="74083" y="29633"/>
                  </a:ln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23266" y="1396079"/>
            <a:ext cx="8281662" cy="4350518"/>
            <a:chOff x="523266" y="1396079"/>
            <a:chExt cx="8281662" cy="4350518"/>
          </a:xfrm>
        </p:grpSpPr>
        <p:sp>
          <p:nvSpPr>
            <p:cNvPr id="10" name="TextBox 9"/>
            <p:cNvSpPr txBox="1"/>
            <p:nvPr/>
          </p:nvSpPr>
          <p:spPr>
            <a:xfrm>
              <a:off x="523266" y="1396079"/>
              <a:ext cx="8086341" cy="1815882"/>
            </a:xfrm>
            <a:prstGeom prst="rect">
              <a:avLst/>
            </a:prstGeom>
            <a:solidFill>
              <a:schemeClr val="bg1"/>
            </a:solidFill>
          </p:spPr>
          <p:txBody>
            <a:bodyPr wrap="square" rtlCol="0">
              <a:spAutoFit/>
            </a:bodyPr>
            <a:lstStyle/>
            <a:p>
              <a:r>
                <a:rPr lang="en-US" sz="2800" b="1" dirty="0"/>
                <a:t>ANSWER: </a:t>
              </a:r>
              <a:r>
                <a:rPr lang="en-US" sz="2800" dirty="0"/>
                <a:t>You tell the employee that it is never acceptable to use threatening language. You explain that it is better to offer to help or assist, than to tease them about making a mistake.</a:t>
              </a:r>
            </a:p>
          </p:txBody>
        </p:sp>
        <p:grpSp>
          <p:nvGrpSpPr>
            <p:cNvPr id="18" name="Group 17"/>
            <p:cNvGrpSpPr/>
            <p:nvPr/>
          </p:nvGrpSpPr>
          <p:grpSpPr>
            <a:xfrm>
              <a:off x="7079525" y="4021194"/>
              <a:ext cx="1725403" cy="1725403"/>
              <a:chOff x="-2562589" y="1267412"/>
              <a:chExt cx="1826926" cy="1826926"/>
            </a:xfrm>
          </p:grpSpPr>
          <p:sp>
            <p:nvSpPr>
              <p:cNvPr id="19" name="Oval 18"/>
              <p:cNvSpPr/>
              <p:nvPr/>
            </p:nvSpPr>
            <p:spPr>
              <a:xfrm>
                <a:off x="-2562589" y="1267412"/>
                <a:ext cx="1826926" cy="182692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253034" y="1541043"/>
                <a:ext cx="895449" cy="1377950"/>
                <a:chOff x="-2205409" y="1491901"/>
                <a:chExt cx="895449" cy="1377950"/>
              </a:xfrm>
            </p:grpSpPr>
            <p:sp>
              <p:nvSpPr>
                <p:cNvPr id="21" name="Rectangle 20"/>
                <p:cNvSpPr/>
                <p:nvPr/>
              </p:nvSpPr>
              <p:spPr>
                <a:xfrm rot="2068835">
                  <a:off x="-1563960" y="1491901"/>
                  <a:ext cx="254000" cy="13779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18259686">
                  <a:off x="-2031290" y="2244901"/>
                  <a:ext cx="254000" cy="6022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4543" y="6320971"/>
            <a:ext cx="406400" cy="406400"/>
          </a:xfrm>
          <a:prstGeom prst="rect">
            <a:avLst/>
          </a:prstGeom>
        </p:spPr>
      </p:pic>
    </p:spTree>
    <p:extLst>
      <p:ext uri="{BB962C8B-B14F-4D97-AF65-F5344CB8AC3E}">
        <p14:creationId xmlns:p14="http://schemas.microsoft.com/office/powerpoint/2010/main" val="2659819743"/>
      </p:ext>
    </p:extLst>
  </p:cSld>
  <p:clrMapOvr>
    <a:masterClrMapping/>
  </p:clrMapOvr>
  <mc:AlternateContent xmlns:mc="http://schemas.openxmlformats.org/markup-compatibility/2006" xmlns:p14="http://schemas.microsoft.com/office/powerpoint/2010/main">
    <mc:Choice Requires="p14">
      <p:transition spd="slow" p14:dur="2000" advTm="64818"/>
    </mc:Choice>
    <mc:Fallback xmlns="">
      <p:transition spd="slow" advTm="6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2- DOWNWARD</a:t>
            </a:r>
          </a:p>
        </p:txBody>
      </p:sp>
      <p:grpSp>
        <p:nvGrpSpPr>
          <p:cNvPr id="11" name="Group 10"/>
          <p:cNvGrpSpPr/>
          <p:nvPr/>
        </p:nvGrpSpPr>
        <p:grpSpPr>
          <a:xfrm>
            <a:off x="568380" y="1522452"/>
            <a:ext cx="5172020" cy="3836948"/>
            <a:chOff x="2285999" y="1686415"/>
            <a:chExt cx="4575175" cy="2957552"/>
          </a:xfrm>
        </p:grpSpPr>
        <p:grpSp>
          <p:nvGrpSpPr>
            <p:cNvPr id="12" name="Group 11"/>
            <p:cNvGrpSpPr/>
            <p:nvPr/>
          </p:nvGrpSpPr>
          <p:grpSpPr>
            <a:xfrm>
              <a:off x="2285999" y="1686415"/>
              <a:ext cx="4575175" cy="2957552"/>
              <a:chOff x="2285999" y="1686415"/>
              <a:chExt cx="4575175" cy="2957552"/>
            </a:xfrm>
          </p:grpSpPr>
          <p:grpSp>
            <p:nvGrpSpPr>
              <p:cNvPr id="14" name="Group 13"/>
              <p:cNvGrpSpPr/>
              <p:nvPr/>
            </p:nvGrpSpPr>
            <p:grpSpPr>
              <a:xfrm>
                <a:off x="2285999" y="1686415"/>
                <a:ext cx="4575175" cy="2951202"/>
                <a:chOff x="2285999" y="1686415"/>
                <a:chExt cx="4575175" cy="2951202"/>
              </a:xfrm>
            </p:grpSpPr>
            <p:pic>
              <p:nvPicPr>
                <p:cNvPr id="16" name="Picture 2" descr="Inspire instead of Gossiping! Why do people gossip? Psychology of ..."/>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4002"/>
                <a:stretch/>
              </p:blipFill>
              <p:spPr bwMode="auto">
                <a:xfrm>
                  <a:off x="2285999" y="1686415"/>
                  <a:ext cx="4575175" cy="2950898"/>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2328333" y="3304117"/>
                  <a:ext cx="1951567" cy="1333500"/>
                </a:xfrm>
                <a:custGeom>
                  <a:avLst/>
                  <a:gdLst>
                    <a:gd name="connsiteX0" fmla="*/ 563034 w 1951567"/>
                    <a:gd name="connsiteY0" fmla="*/ 0 h 1333500"/>
                    <a:gd name="connsiteX1" fmla="*/ 592667 w 1951567"/>
                    <a:gd name="connsiteY1" fmla="*/ 46566 h 1333500"/>
                    <a:gd name="connsiteX2" fmla="*/ 599017 w 1951567"/>
                    <a:gd name="connsiteY2" fmla="*/ 91016 h 1333500"/>
                    <a:gd name="connsiteX3" fmla="*/ 599017 w 1951567"/>
                    <a:gd name="connsiteY3" fmla="*/ 120650 h 1333500"/>
                    <a:gd name="connsiteX4" fmla="*/ 586317 w 1951567"/>
                    <a:gd name="connsiteY4" fmla="*/ 135466 h 1333500"/>
                    <a:gd name="connsiteX5" fmla="*/ 560917 w 1951567"/>
                    <a:gd name="connsiteY5" fmla="*/ 177800 h 1333500"/>
                    <a:gd name="connsiteX6" fmla="*/ 603250 w 1951567"/>
                    <a:gd name="connsiteY6" fmla="*/ 150283 h 1333500"/>
                    <a:gd name="connsiteX7" fmla="*/ 618067 w 1951567"/>
                    <a:gd name="connsiteY7" fmla="*/ 122766 h 1333500"/>
                    <a:gd name="connsiteX8" fmla="*/ 626534 w 1951567"/>
                    <a:gd name="connsiteY8" fmla="*/ 88900 h 1333500"/>
                    <a:gd name="connsiteX9" fmla="*/ 647700 w 1951567"/>
                    <a:gd name="connsiteY9" fmla="*/ 158750 h 1333500"/>
                    <a:gd name="connsiteX10" fmla="*/ 679450 w 1951567"/>
                    <a:gd name="connsiteY10" fmla="*/ 198966 h 1333500"/>
                    <a:gd name="connsiteX11" fmla="*/ 700617 w 1951567"/>
                    <a:gd name="connsiteY11" fmla="*/ 209550 h 1333500"/>
                    <a:gd name="connsiteX12" fmla="*/ 726017 w 1951567"/>
                    <a:gd name="connsiteY12" fmla="*/ 234950 h 1333500"/>
                    <a:gd name="connsiteX13" fmla="*/ 713317 w 1951567"/>
                    <a:gd name="connsiteY13" fmla="*/ 273050 h 1333500"/>
                    <a:gd name="connsiteX14" fmla="*/ 690034 w 1951567"/>
                    <a:gd name="connsiteY14" fmla="*/ 285750 h 1333500"/>
                    <a:gd name="connsiteX15" fmla="*/ 668867 w 1951567"/>
                    <a:gd name="connsiteY15" fmla="*/ 311150 h 1333500"/>
                    <a:gd name="connsiteX16" fmla="*/ 736600 w 1951567"/>
                    <a:gd name="connsiteY16" fmla="*/ 287866 h 1333500"/>
                    <a:gd name="connsiteX17" fmla="*/ 764117 w 1951567"/>
                    <a:gd name="connsiteY17" fmla="*/ 260350 h 1333500"/>
                    <a:gd name="connsiteX18" fmla="*/ 778934 w 1951567"/>
                    <a:gd name="connsiteY18" fmla="*/ 234950 h 1333500"/>
                    <a:gd name="connsiteX19" fmla="*/ 742950 w 1951567"/>
                    <a:gd name="connsiteY19" fmla="*/ 289983 h 1333500"/>
                    <a:gd name="connsiteX20" fmla="*/ 747184 w 1951567"/>
                    <a:gd name="connsiteY20" fmla="*/ 294216 h 1333500"/>
                    <a:gd name="connsiteX21" fmla="*/ 793750 w 1951567"/>
                    <a:gd name="connsiteY21" fmla="*/ 277283 h 1333500"/>
                    <a:gd name="connsiteX22" fmla="*/ 831850 w 1951567"/>
                    <a:gd name="connsiteY22" fmla="*/ 239183 h 1333500"/>
                    <a:gd name="connsiteX23" fmla="*/ 874184 w 1951567"/>
                    <a:gd name="connsiteY23" fmla="*/ 173566 h 1333500"/>
                    <a:gd name="connsiteX24" fmla="*/ 886884 w 1951567"/>
                    <a:gd name="connsiteY24" fmla="*/ 116416 h 1333500"/>
                    <a:gd name="connsiteX25" fmla="*/ 903817 w 1951567"/>
                    <a:gd name="connsiteY25" fmla="*/ 74083 h 1333500"/>
                    <a:gd name="connsiteX26" fmla="*/ 1225550 w 1951567"/>
                    <a:gd name="connsiteY26" fmla="*/ 63500 h 1333500"/>
                    <a:gd name="connsiteX27" fmla="*/ 1261534 w 1951567"/>
                    <a:gd name="connsiteY27" fmla="*/ 88900 h 1333500"/>
                    <a:gd name="connsiteX28" fmla="*/ 1282700 w 1951567"/>
                    <a:gd name="connsiteY28" fmla="*/ 146050 h 1333500"/>
                    <a:gd name="connsiteX29" fmla="*/ 1303867 w 1951567"/>
                    <a:gd name="connsiteY29" fmla="*/ 218016 h 1333500"/>
                    <a:gd name="connsiteX30" fmla="*/ 1303867 w 1951567"/>
                    <a:gd name="connsiteY30" fmla="*/ 277283 h 1333500"/>
                    <a:gd name="connsiteX31" fmla="*/ 1291167 w 1951567"/>
                    <a:gd name="connsiteY31" fmla="*/ 317500 h 1333500"/>
                    <a:gd name="connsiteX32" fmla="*/ 1259417 w 1951567"/>
                    <a:gd name="connsiteY32" fmla="*/ 368300 h 1333500"/>
                    <a:gd name="connsiteX33" fmla="*/ 1299634 w 1951567"/>
                    <a:gd name="connsiteY33" fmla="*/ 340783 h 1333500"/>
                    <a:gd name="connsiteX34" fmla="*/ 1325034 w 1951567"/>
                    <a:gd name="connsiteY34" fmla="*/ 304800 h 1333500"/>
                    <a:gd name="connsiteX35" fmla="*/ 1348317 w 1951567"/>
                    <a:gd name="connsiteY35" fmla="*/ 251883 h 1333500"/>
                    <a:gd name="connsiteX36" fmla="*/ 1308100 w 1951567"/>
                    <a:gd name="connsiteY36" fmla="*/ 349250 h 1333500"/>
                    <a:gd name="connsiteX37" fmla="*/ 1339850 w 1951567"/>
                    <a:gd name="connsiteY37" fmla="*/ 325966 h 1333500"/>
                    <a:gd name="connsiteX38" fmla="*/ 1403350 w 1951567"/>
                    <a:gd name="connsiteY38" fmla="*/ 277283 h 1333500"/>
                    <a:gd name="connsiteX39" fmla="*/ 1430867 w 1951567"/>
                    <a:gd name="connsiteY39" fmla="*/ 224366 h 1333500"/>
                    <a:gd name="connsiteX40" fmla="*/ 1443567 w 1951567"/>
                    <a:gd name="connsiteY40" fmla="*/ 158750 h 1333500"/>
                    <a:gd name="connsiteX41" fmla="*/ 1447800 w 1951567"/>
                    <a:gd name="connsiteY41" fmla="*/ 105833 h 1333500"/>
                    <a:gd name="connsiteX42" fmla="*/ 1462617 w 1951567"/>
                    <a:gd name="connsiteY42" fmla="*/ 171450 h 1333500"/>
                    <a:gd name="connsiteX43" fmla="*/ 1488017 w 1951567"/>
                    <a:gd name="connsiteY43" fmla="*/ 230716 h 1333500"/>
                    <a:gd name="connsiteX44" fmla="*/ 1540934 w 1951567"/>
                    <a:gd name="connsiteY44" fmla="*/ 287866 h 1333500"/>
                    <a:gd name="connsiteX45" fmla="*/ 1543050 w 1951567"/>
                    <a:gd name="connsiteY45" fmla="*/ 275166 h 1333500"/>
                    <a:gd name="connsiteX46" fmla="*/ 1504950 w 1951567"/>
                    <a:gd name="connsiteY46" fmla="*/ 205316 h 1333500"/>
                    <a:gd name="connsiteX47" fmla="*/ 1502834 w 1951567"/>
                    <a:gd name="connsiteY47" fmla="*/ 169333 h 1333500"/>
                    <a:gd name="connsiteX48" fmla="*/ 1507067 w 1951567"/>
                    <a:gd name="connsiteY48" fmla="*/ 122766 h 1333500"/>
                    <a:gd name="connsiteX49" fmla="*/ 1513417 w 1951567"/>
                    <a:gd name="connsiteY49" fmla="*/ 88900 h 1333500"/>
                    <a:gd name="connsiteX50" fmla="*/ 1598084 w 1951567"/>
                    <a:gd name="connsiteY50" fmla="*/ 129116 h 1333500"/>
                    <a:gd name="connsiteX51" fmla="*/ 1672167 w 1951567"/>
                    <a:gd name="connsiteY51" fmla="*/ 154516 h 1333500"/>
                    <a:gd name="connsiteX52" fmla="*/ 1786467 w 1951567"/>
                    <a:gd name="connsiteY52" fmla="*/ 190500 h 1333500"/>
                    <a:gd name="connsiteX53" fmla="*/ 1845734 w 1951567"/>
                    <a:gd name="connsiteY53" fmla="*/ 211666 h 1333500"/>
                    <a:gd name="connsiteX54" fmla="*/ 1890184 w 1951567"/>
                    <a:gd name="connsiteY54" fmla="*/ 249766 h 1333500"/>
                    <a:gd name="connsiteX55" fmla="*/ 1924050 w 1951567"/>
                    <a:gd name="connsiteY55" fmla="*/ 296333 h 1333500"/>
                    <a:gd name="connsiteX56" fmla="*/ 1949450 w 1951567"/>
                    <a:gd name="connsiteY56" fmla="*/ 395816 h 1333500"/>
                    <a:gd name="connsiteX57" fmla="*/ 1951567 w 1951567"/>
                    <a:gd name="connsiteY57" fmla="*/ 594783 h 1333500"/>
                    <a:gd name="connsiteX58" fmla="*/ 1945217 w 1951567"/>
                    <a:gd name="connsiteY58" fmla="*/ 757766 h 1333500"/>
                    <a:gd name="connsiteX59" fmla="*/ 1644650 w 1951567"/>
                    <a:gd name="connsiteY59" fmla="*/ 768350 h 1333500"/>
                    <a:gd name="connsiteX60" fmla="*/ 1667934 w 1951567"/>
                    <a:gd name="connsiteY60" fmla="*/ 878416 h 1333500"/>
                    <a:gd name="connsiteX61" fmla="*/ 1680634 w 1951567"/>
                    <a:gd name="connsiteY61" fmla="*/ 1045633 h 1333500"/>
                    <a:gd name="connsiteX62" fmla="*/ 1657350 w 1951567"/>
                    <a:gd name="connsiteY62" fmla="*/ 1200150 h 1333500"/>
                    <a:gd name="connsiteX63" fmla="*/ 1625600 w 1951567"/>
                    <a:gd name="connsiteY63" fmla="*/ 1333500 h 1333500"/>
                    <a:gd name="connsiteX64" fmla="*/ 668867 w 1951567"/>
                    <a:gd name="connsiteY64" fmla="*/ 1329266 h 1333500"/>
                    <a:gd name="connsiteX65" fmla="*/ 522817 w 1951567"/>
                    <a:gd name="connsiteY65" fmla="*/ 817033 h 1333500"/>
                    <a:gd name="connsiteX66" fmla="*/ 93134 w 1951567"/>
                    <a:gd name="connsiteY66" fmla="*/ 880533 h 1333500"/>
                    <a:gd name="connsiteX67" fmla="*/ 8467 w 1951567"/>
                    <a:gd name="connsiteY67" fmla="*/ 550333 h 1333500"/>
                    <a:gd name="connsiteX68" fmla="*/ 0 w 1951567"/>
                    <a:gd name="connsiteY68" fmla="*/ 397933 h 1333500"/>
                    <a:gd name="connsiteX69" fmla="*/ 40217 w 1951567"/>
                    <a:gd name="connsiteY69" fmla="*/ 224366 h 1333500"/>
                    <a:gd name="connsiteX70" fmla="*/ 84667 w 1951567"/>
                    <a:gd name="connsiteY70" fmla="*/ 160866 h 1333500"/>
                    <a:gd name="connsiteX71" fmla="*/ 129117 w 1951567"/>
                    <a:gd name="connsiteY71" fmla="*/ 120650 h 1333500"/>
                    <a:gd name="connsiteX72" fmla="*/ 222250 w 1951567"/>
                    <a:gd name="connsiteY72" fmla="*/ 67733 h 1333500"/>
                    <a:gd name="connsiteX73" fmla="*/ 355600 w 1951567"/>
                    <a:gd name="connsiteY73" fmla="*/ 44450 h 1333500"/>
                    <a:gd name="connsiteX74" fmla="*/ 461434 w 1951567"/>
                    <a:gd name="connsiteY74" fmla="*/ 29633 h 1333500"/>
                    <a:gd name="connsiteX75" fmla="*/ 563034 w 1951567"/>
                    <a:gd name="connsiteY75"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51567" h="1333500">
                      <a:moveTo>
                        <a:pt x="563034" y="0"/>
                      </a:moveTo>
                      <a:lnTo>
                        <a:pt x="592667" y="46566"/>
                      </a:lnTo>
                      <a:lnTo>
                        <a:pt x="599017" y="91016"/>
                      </a:lnTo>
                      <a:lnTo>
                        <a:pt x="599017" y="120650"/>
                      </a:lnTo>
                      <a:lnTo>
                        <a:pt x="586317" y="135466"/>
                      </a:lnTo>
                      <a:lnTo>
                        <a:pt x="560917" y="177800"/>
                      </a:lnTo>
                      <a:lnTo>
                        <a:pt x="603250" y="150283"/>
                      </a:lnTo>
                      <a:lnTo>
                        <a:pt x="618067" y="122766"/>
                      </a:lnTo>
                      <a:lnTo>
                        <a:pt x="626534" y="88900"/>
                      </a:lnTo>
                      <a:lnTo>
                        <a:pt x="647700" y="158750"/>
                      </a:lnTo>
                      <a:lnTo>
                        <a:pt x="679450" y="198966"/>
                      </a:lnTo>
                      <a:lnTo>
                        <a:pt x="700617" y="209550"/>
                      </a:lnTo>
                      <a:lnTo>
                        <a:pt x="726017" y="234950"/>
                      </a:lnTo>
                      <a:lnTo>
                        <a:pt x="713317" y="273050"/>
                      </a:lnTo>
                      <a:lnTo>
                        <a:pt x="690034" y="285750"/>
                      </a:lnTo>
                      <a:lnTo>
                        <a:pt x="668867" y="311150"/>
                      </a:lnTo>
                      <a:lnTo>
                        <a:pt x="736600" y="287866"/>
                      </a:lnTo>
                      <a:lnTo>
                        <a:pt x="764117" y="260350"/>
                      </a:lnTo>
                      <a:lnTo>
                        <a:pt x="778934" y="234950"/>
                      </a:lnTo>
                      <a:lnTo>
                        <a:pt x="742950" y="289983"/>
                      </a:lnTo>
                      <a:lnTo>
                        <a:pt x="747184" y="294216"/>
                      </a:lnTo>
                      <a:lnTo>
                        <a:pt x="793750" y="277283"/>
                      </a:lnTo>
                      <a:lnTo>
                        <a:pt x="831850" y="239183"/>
                      </a:lnTo>
                      <a:lnTo>
                        <a:pt x="874184" y="173566"/>
                      </a:lnTo>
                      <a:lnTo>
                        <a:pt x="886884" y="116416"/>
                      </a:lnTo>
                      <a:lnTo>
                        <a:pt x="903817" y="74083"/>
                      </a:lnTo>
                      <a:lnTo>
                        <a:pt x="1225550" y="63500"/>
                      </a:lnTo>
                      <a:lnTo>
                        <a:pt x="1261534" y="88900"/>
                      </a:lnTo>
                      <a:lnTo>
                        <a:pt x="1282700" y="146050"/>
                      </a:lnTo>
                      <a:lnTo>
                        <a:pt x="1303867" y="218016"/>
                      </a:lnTo>
                      <a:lnTo>
                        <a:pt x="1303867" y="277283"/>
                      </a:lnTo>
                      <a:lnTo>
                        <a:pt x="1291167" y="317500"/>
                      </a:lnTo>
                      <a:lnTo>
                        <a:pt x="1259417" y="368300"/>
                      </a:lnTo>
                      <a:lnTo>
                        <a:pt x="1299634" y="340783"/>
                      </a:lnTo>
                      <a:lnTo>
                        <a:pt x="1325034" y="304800"/>
                      </a:lnTo>
                      <a:lnTo>
                        <a:pt x="1348317" y="251883"/>
                      </a:lnTo>
                      <a:lnTo>
                        <a:pt x="1308100" y="349250"/>
                      </a:lnTo>
                      <a:lnTo>
                        <a:pt x="1339850" y="325966"/>
                      </a:lnTo>
                      <a:lnTo>
                        <a:pt x="1403350" y="277283"/>
                      </a:lnTo>
                      <a:lnTo>
                        <a:pt x="1430867" y="224366"/>
                      </a:lnTo>
                      <a:lnTo>
                        <a:pt x="1443567" y="158750"/>
                      </a:lnTo>
                      <a:lnTo>
                        <a:pt x="1447800" y="105833"/>
                      </a:lnTo>
                      <a:lnTo>
                        <a:pt x="1462617" y="171450"/>
                      </a:lnTo>
                      <a:lnTo>
                        <a:pt x="1488017" y="230716"/>
                      </a:lnTo>
                      <a:lnTo>
                        <a:pt x="1540934" y="287866"/>
                      </a:lnTo>
                      <a:lnTo>
                        <a:pt x="1543050" y="275166"/>
                      </a:lnTo>
                      <a:lnTo>
                        <a:pt x="1504950" y="205316"/>
                      </a:lnTo>
                      <a:lnTo>
                        <a:pt x="1502834" y="169333"/>
                      </a:lnTo>
                      <a:lnTo>
                        <a:pt x="1507067" y="122766"/>
                      </a:lnTo>
                      <a:lnTo>
                        <a:pt x="1513417" y="88900"/>
                      </a:lnTo>
                      <a:lnTo>
                        <a:pt x="1598084" y="129116"/>
                      </a:lnTo>
                      <a:lnTo>
                        <a:pt x="1672167" y="154516"/>
                      </a:lnTo>
                      <a:lnTo>
                        <a:pt x="1786467" y="190500"/>
                      </a:lnTo>
                      <a:lnTo>
                        <a:pt x="1845734" y="211666"/>
                      </a:lnTo>
                      <a:lnTo>
                        <a:pt x="1890184" y="249766"/>
                      </a:lnTo>
                      <a:lnTo>
                        <a:pt x="1924050" y="296333"/>
                      </a:lnTo>
                      <a:lnTo>
                        <a:pt x="1949450" y="395816"/>
                      </a:lnTo>
                      <a:cubicBezTo>
                        <a:pt x="1950156" y="462138"/>
                        <a:pt x="1950861" y="528461"/>
                        <a:pt x="1951567" y="594783"/>
                      </a:cubicBezTo>
                      <a:lnTo>
                        <a:pt x="1945217" y="757766"/>
                      </a:lnTo>
                      <a:lnTo>
                        <a:pt x="1644650" y="768350"/>
                      </a:lnTo>
                      <a:lnTo>
                        <a:pt x="1667934" y="878416"/>
                      </a:lnTo>
                      <a:lnTo>
                        <a:pt x="1680634" y="1045633"/>
                      </a:lnTo>
                      <a:lnTo>
                        <a:pt x="1657350" y="1200150"/>
                      </a:lnTo>
                      <a:lnTo>
                        <a:pt x="1625600" y="1333500"/>
                      </a:lnTo>
                      <a:lnTo>
                        <a:pt x="668867" y="1329266"/>
                      </a:lnTo>
                      <a:lnTo>
                        <a:pt x="522817" y="817033"/>
                      </a:lnTo>
                      <a:lnTo>
                        <a:pt x="93134" y="880533"/>
                      </a:lnTo>
                      <a:lnTo>
                        <a:pt x="8467" y="550333"/>
                      </a:lnTo>
                      <a:lnTo>
                        <a:pt x="0" y="397933"/>
                      </a:lnTo>
                      <a:lnTo>
                        <a:pt x="40217" y="224366"/>
                      </a:lnTo>
                      <a:lnTo>
                        <a:pt x="84667" y="160866"/>
                      </a:lnTo>
                      <a:lnTo>
                        <a:pt x="129117" y="120650"/>
                      </a:lnTo>
                      <a:lnTo>
                        <a:pt x="222250" y="67733"/>
                      </a:lnTo>
                      <a:lnTo>
                        <a:pt x="355600" y="44450"/>
                      </a:lnTo>
                      <a:lnTo>
                        <a:pt x="461434" y="29633"/>
                      </a:lnTo>
                      <a:lnTo>
                        <a:pt x="563034"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2705100" y="3318933"/>
                <a:ext cx="1301750" cy="1325034"/>
              </a:xfrm>
              <a:custGeom>
                <a:avLst/>
                <a:gdLst>
                  <a:gd name="connsiteX0" fmla="*/ 0 w 1301750"/>
                  <a:gd name="connsiteY0" fmla="*/ 8467 h 1325034"/>
                  <a:gd name="connsiteX1" fmla="*/ 59267 w 1301750"/>
                  <a:gd name="connsiteY1" fmla="*/ 0 h 1325034"/>
                  <a:gd name="connsiteX2" fmla="*/ 241300 w 1301750"/>
                  <a:gd name="connsiteY2" fmla="*/ 622300 h 1325034"/>
                  <a:gd name="connsiteX3" fmla="*/ 1128183 w 1301750"/>
                  <a:gd name="connsiteY3" fmla="*/ 607484 h 1325034"/>
                  <a:gd name="connsiteX4" fmla="*/ 1231900 w 1301750"/>
                  <a:gd name="connsiteY4" fmla="*/ 103717 h 1325034"/>
                  <a:gd name="connsiteX5" fmla="*/ 1259417 w 1301750"/>
                  <a:gd name="connsiteY5" fmla="*/ 99484 h 1325034"/>
                  <a:gd name="connsiteX6" fmla="*/ 1276350 w 1301750"/>
                  <a:gd name="connsiteY6" fmla="*/ 120650 h 1325034"/>
                  <a:gd name="connsiteX7" fmla="*/ 1280583 w 1301750"/>
                  <a:gd name="connsiteY7" fmla="*/ 133350 h 1325034"/>
                  <a:gd name="connsiteX8" fmla="*/ 1208617 w 1301750"/>
                  <a:gd name="connsiteY8" fmla="*/ 658284 h 1325034"/>
                  <a:gd name="connsiteX9" fmla="*/ 1272117 w 1301750"/>
                  <a:gd name="connsiteY9" fmla="*/ 766234 h 1325034"/>
                  <a:gd name="connsiteX10" fmla="*/ 1301750 w 1301750"/>
                  <a:gd name="connsiteY10" fmla="*/ 975784 h 1325034"/>
                  <a:gd name="connsiteX11" fmla="*/ 1289050 w 1301750"/>
                  <a:gd name="connsiteY11" fmla="*/ 1132417 h 1325034"/>
                  <a:gd name="connsiteX12" fmla="*/ 1242483 w 1301750"/>
                  <a:gd name="connsiteY12" fmla="*/ 1325034 h 1325034"/>
                  <a:gd name="connsiteX13" fmla="*/ 289983 w 1301750"/>
                  <a:gd name="connsiteY13" fmla="*/ 1314450 h 1325034"/>
                  <a:gd name="connsiteX14" fmla="*/ 139700 w 1301750"/>
                  <a:gd name="connsiteY14" fmla="*/ 802217 h 1325034"/>
                  <a:gd name="connsiteX15" fmla="*/ 192617 w 1301750"/>
                  <a:gd name="connsiteY15" fmla="*/ 620184 h 1325034"/>
                  <a:gd name="connsiteX16" fmla="*/ 0 w 1301750"/>
                  <a:gd name="connsiteY16" fmla="*/ 8467 h 132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1750" h="1325034">
                    <a:moveTo>
                      <a:pt x="0" y="8467"/>
                    </a:moveTo>
                    <a:lnTo>
                      <a:pt x="59267" y="0"/>
                    </a:lnTo>
                    <a:lnTo>
                      <a:pt x="241300" y="622300"/>
                    </a:lnTo>
                    <a:lnTo>
                      <a:pt x="1128183" y="607484"/>
                    </a:lnTo>
                    <a:lnTo>
                      <a:pt x="1231900" y="103717"/>
                    </a:lnTo>
                    <a:lnTo>
                      <a:pt x="1259417" y="99484"/>
                    </a:lnTo>
                    <a:lnTo>
                      <a:pt x="1276350" y="120650"/>
                    </a:lnTo>
                    <a:lnTo>
                      <a:pt x="1280583" y="133350"/>
                    </a:lnTo>
                    <a:lnTo>
                      <a:pt x="1208617" y="658284"/>
                    </a:lnTo>
                    <a:lnTo>
                      <a:pt x="1272117" y="766234"/>
                    </a:lnTo>
                    <a:lnTo>
                      <a:pt x="1301750" y="975784"/>
                    </a:lnTo>
                    <a:lnTo>
                      <a:pt x="1289050" y="1132417"/>
                    </a:lnTo>
                    <a:lnTo>
                      <a:pt x="1242483" y="1325034"/>
                    </a:lnTo>
                    <a:lnTo>
                      <a:pt x="289983" y="1314450"/>
                    </a:lnTo>
                    <a:lnTo>
                      <a:pt x="139700" y="802217"/>
                    </a:lnTo>
                    <a:lnTo>
                      <a:pt x="192617" y="620184"/>
                    </a:lnTo>
                    <a:lnTo>
                      <a:pt x="0" y="8467"/>
                    </a:lnTo>
                    <a:close/>
                  </a:path>
                </a:pathLst>
              </a:custGeom>
              <a:solidFill>
                <a:srgbClr val="431F17"/>
              </a:solidFill>
              <a:ln>
                <a:solidFill>
                  <a:srgbClr val="431F1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Freeform 12"/>
            <p:cNvSpPr/>
            <p:nvPr/>
          </p:nvSpPr>
          <p:spPr>
            <a:xfrm>
              <a:off x="5463117" y="3361267"/>
              <a:ext cx="1397000" cy="1278466"/>
            </a:xfrm>
            <a:custGeom>
              <a:avLst/>
              <a:gdLst>
                <a:gd name="connsiteX0" fmla="*/ 74083 w 1397000"/>
                <a:gd name="connsiteY0" fmla="*/ 29633 h 1278466"/>
                <a:gd name="connsiteX1" fmla="*/ 101600 w 1397000"/>
                <a:gd name="connsiteY1" fmla="*/ 643466 h 1278466"/>
                <a:gd name="connsiteX2" fmla="*/ 42333 w 1397000"/>
                <a:gd name="connsiteY2" fmla="*/ 704850 h 1278466"/>
                <a:gd name="connsiteX3" fmla="*/ 14816 w 1397000"/>
                <a:gd name="connsiteY3" fmla="*/ 821266 h 1278466"/>
                <a:gd name="connsiteX4" fmla="*/ 0 w 1397000"/>
                <a:gd name="connsiteY4" fmla="*/ 908050 h 1278466"/>
                <a:gd name="connsiteX5" fmla="*/ 19050 w 1397000"/>
                <a:gd name="connsiteY5" fmla="*/ 992716 h 1278466"/>
                <a:gd name="connsiteX6" fmla="*/ 74083 w 1397000"/>
                <a:gd name="connsiteY6" fmla="*/ 1138766 h 1278466"/>
                <a:gd name="connsiteX7" fmla="*/ 105833 w 1397000"/>
                <a:gd name="connsiteY7" fmla="*/ 1206500 h 1278466"/>
                <a:gd name="connsiteX8" fmla="*/ 110066 w 1397000"/>
                <a:gd name="connsiteY8" fmla="*/ 1276350 h 1278466"/>
                <a:gd name="connsiteX9" fmla="*/ 1314450 w 1397000"/>
                <a:gd name="connsiteY9" fmla="*/ 1278466 h 1278466"/>
                <a:gd name="connsiteX10" fmla="*/ 1303866 w 1397000"/>
                <a:gd name="connsiteY10" fmla="*/ 1189566 h 1278466"/>
                <a:gd name="connsiteX11" fmla="*/ 1316566 w 1397000"/>
                <a:gd name="connsiteY11" fmla="*/ 1092200 h 1278466"/>
                <a:gd name="connsiteX12" fmla="*/ 1303866 w 1397000"/>
                <a:gd name="connsiteY12" fmla="*/ 931333 h 1278466"/>
                <a:gd name="connsiteX13" fmla="*/ 1278466 w 1397000"/>
                <a:gd name="connsiteY13" fmla="*/ 916516 h 1278466"/>
                <a:gd name="connsiteX14" fmla="*/ 1265766 w 1397000"/>
                <a:gd name="connsiteY14" fmla="*/ 865716 h 1278466"/>
                <a:gd name="connsiteX15" fmla="*/ 1259416 w 1397000"/>
                <a:gd name="connsiteY15" fmla="*/ 785283 h 1278466"/>
                <a:gd name="connsiteX16" fmla="*/ 1244600 w 1397000"/>
                <a:gd name="connsiteY16" fmla="*/ 690033 h 1278466"/>
                <a:gd name="connsiteX17" fmla="*/ 1397000 w 1397000"/>
                <a:gd name="connsiteY17" fmla="*/ 14816 h 1278466"/>
                <a:gd name="connsiteX18" fmla="*/ 1352550 w 1397000"/>
                <a:gd name="connsiteY18" fmla="*/ 0 h 1278466"/>
                <a:gd name="connsiteX19" fmla="*/ 1208616 w 1397000"/>
                <a:gd name="connsiteY19" fmla="*/ 692150 h 1278466"/>
                <a:gd name="connsiteX20" fmla="*/ 143933 w 1397000"/>
                <a:gd name="connsiteY20" fmla="*/ 635000 h 1278466"/>
                <a:gd name="connsiteX21" fmla="*/ 131233 w 1397000"/>
                <a:gd name="connsiteY21" fmla="*/ 12700 h 1278466"/>
                <a:gd name="connsiteX22" fmla="*/ 74083 w 1397000"/>
                <a:gd name="connsiteY22" fmla="*/ 29633 h 127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000" h="1278466">
                  <a:moveTo>
                    <a:pt x="74083" y="29633"/>
                  </a:moveTo>
                  <a:lnTo>
                    <a:pt x="101600" y="643466"/>
                  </a:lnTo>
                  <a:lnTo>
                    <a:pt x="42333" y="704850"/>
                  </a:lnTo>
                  <a:lnTo>
                    <a:pt x="14816" y="821266"/>
                  </a:lnTo>
                  <a:lnTo>
                    <a:pt x="0" y="908050"/>
                  </a:lnTo>
                  <a:lnTo>
                    <a:pt x="19050" y="992716"/>
                  </a:lnTo>
                  <a:lnTo>
                    <a:pt x="74083" y="1138766"/>
                  </a:lnTo>
                  <a:lnTo>
                    <a:pt x="105833" y="1206500"/>
                  </a:lnTo>
                  <a:lnTo>
                    <a:pt x="110066" y="1276350"/>
                  </a:lnTo>
                  <a:lnTo>
                    <a:pt x="1314450" y="1278466"/>
                  </a:lnTo>
                  <a:lnTo>
                    <a:pt x="1303866" y="1189566"/>
                  </a:lnTo>
                  <a:lnTo>
                    <a:pt x="1316566" y="1092200"/>
                  </a:lnTo>
                  <a:lnTo>
                    <a:pt x="1303866" y="931333"/>
                  </a:lnTo>
                  <a:lnTo>
                    <a:pt x="1278466" y="916516"/>
                  </a:lnTo>
                  <a:lnTo>
                    <a:pt x="1265766" y="865716"/>
                  </a:lnTo>
                  <a:lnTo>
                    <a:pt x="1259416" y="785283"/>
                  </a:lnTo>
                  <a:lnTo>
                    <a:pt x="1244600" y="690033"/>
                  </a:lnTo>
                  <a:lnTo>
                    <a:pt x="1397000" y="14816"/>
                  </a:lnTo>
                  <a:lnTo>
                    <a:pt x="1352550" y="0"/>
                  </a:lnTo>
                  <a:lnTo>
                    <a:pt x="1208616" y="692150"/>
                  </a:lnTo>
                  <a:lnTo>
                    <a:pt x="143933" y="635000"/>
                  </a:lnTo>
                  <a:lnTo>
                    <a:pt x="131233" y="12700"/>
                  </a:lnTo>
                  <a:lnTo>
                    <a:pt x="74083" y="29633"/>
                  </a:ln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5949274" y="1508204"/>
            <a:ext cx="2889925" cy="3539430"/>
          </a:xfrm>
          <a:prstGeom prst="rect">
            <a:avLst/>
          </a:prstGeom>
          <a:solidFill>
            <a:schemeClr val="bg1"/>
          </a:solidFill>
        </p:spPr>
        <p:txBody>
          <a:bodyPr wrap="square" rtlCol="0">
            <a:spAutoFit/>
          </a:bodyPr>
          <a:lstStyle/>
          <a:p>
            <a:r>
              <a:rPr lang="en-US" sz="2800" b="1" dirty="0">
                <a:solidFill>
                  <a:srgbClr val="C00000"/>
                </a:solidFill>
              </a:rPr>
              <a:t>AVOID: </a:t>
            </a:r>
            <a:r>
              <a:rPr lang="en-US" sz="2800" dirty="0">
                <a:solidFill>
                  <a:srgbClr val="C00000"/>
                </a:solidFill>
              </a:rPr>
              <a:t>Participating in the teasing or threatening of the employee. Do not take sides or make one side feel uncomfortable.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3657" y="6299200"/>
            <a:ext cx="406400" cy="406400"/>
          </a:xfrm>
          <a:prstGeom prst="rect">
            <a:avLst/>
          </a:prstGeom>
        </p:spPr>
      </p:pic>
    </p:spTree>
    <p:extLst>
      <p:ext uri="{BB962C8B-B14F-4D97-AF65-F5344CB8AC3E}">
        <p14:creationId xmlns:p14="http://schemas.microsoft.com/office/powerpoint/2010/main" val="2498890873"/>
      </p:ext>
    </p:extLst>
  </p:cSld>
  <p:clrMapOvr>
    <a:masterClrMapping/>
  </p:clrMapOvr>
  <mc:AlternateContent xmlns:mc="http://schemas.openxmlformats.org/markup-compatibility/2006" xmlns:p14="http://schemas.microsoft.com/office/powerpoint/2010/main">
    <mc:Choice Requires="p14">
      <p:transition spd="slow" p14:dur="2000" advTm="63509"/>
    </mc:Choice>
    <mc:Fallback xmlns="">
      <p:transition spd="slow" advTm="6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HORIZONTAL COMMUNICATION</a:t>
            </a:r>
          </a:p>
        </p:txBody>
      </p:sp>
      <p:sp>
        <p:nvSpPr>
          <p:cNvPr id="3" name="Down Arrow 2"/>
          <p:cNvSpPr/>
          <p:nvPr/>
        </p:nvSpPr>
        <p:spPr>
          <a:xfrm rot="5400000">
            <a:off x="1451732" y="3349112"/>
            <a:ext cx="2553791" cy="3318597"/>
          </a:xfrm>
          <a:prstGeom prst="downArrow">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15068" y="1485504"/>
            <a:ext cx="8620734" cy="2123658"/>
          </a:xfrm>
          <a:prstGeom prst="rect">
            <a:avLst/>
          </a:prstGeom>
          <a:noFill/>
        </p:spPr>
        <p:txBody>
          <a:bodyPr wrap="square" rtlCol="0">
            <a:spAutoFit/>
          </a:bodyPr>
          <a:lstStyle/>
          <a:p>
            <a:r>
              <a:rPr lang="en-US" sz="2800" dirty="0">
                <a:solidFill>
                  <a:srgbClr val="000000"/>
                </a:solidFill>
              </a:rPr>
              <a:t>The flow of messages across individuals and groups on the same level of an organization. </a:t>
            </a:r>
          </a:p>
          <a:p>
            <a:endParaRPr lang="en-US" sz="2000" dirty="0">
              <a:solidFill>
                <a:srgbClr val="000000"/>
              </a:solidFill>
            </a:endParaRPr>
          </a:p>
          <a:p>
            <a:r>
              <a:rPr lang="en-US" sz="2800" dirty="0">
                <a:solidFill>
                  <a:srgbClr val="000000"/>
                </a:solidFill>
              </a:rPr>
              <a:t>Horizontal communication can enhance productivity, information sharing, collaboration, and conflict resolution.</a:t>
            </a:r>
          </a:p>
        </p:txBody>
      </p:sp>
      <p:sp>
        <p:nvSpPr>
          <p:cNvPr id="8" name="Down Arrow 7"/>
          <p:cNvSpPr/>
          <p:nvPr/>
        </p:nvSpPr>
        <p:spPr>
          <a:xfrm rot="16200000">
            <a:off x="5143363" y="3349113"/>
            <a:ext cx="2553791" cy="3318597"/>
          </a:xfrm>
          <a:prstGeom prst="downArrow">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453307" y="4628403"/>
            <a:ext cx="2234820" cy="760021"/>
            <a:chOff x="2850074" y="3835730"/>
            <a:chExt cx="3562601" cy="760021"/>
          </a:xfrm>
        </p:grpSpPr>
        <p:sp>
          <p:nvSpPr>
            <p:cNvPr id="6" name="Rounded Rectangle 5"/>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HORIZONTAL</a:t>
              </a:r>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8343" y="6263536"/>
            <a:ext cx="406400" cy="406400"/>
          </a:xfrm>
          <a:prstGeom prst="rect">
            <a:avLst/>
          </a:prstGeom>
        </p:spPr>
      </p:pic>
    </p:spTree>
    <p:extLst>
      <p:ext uri="{BB962C8B-B14F-4D97-AF65-F5344CB8AC3E}">
        <p14:creationId xmlns:p14="http://schemas.microsoft.com/office/powerpoint/2010/main" val="168884717"/>
      </p:ext>
    </p:extLst>
  </p:cSld>
  <p:clrMapOvr>
    <a:masterClrMapping/>
  </p:clrMapOvr>
  <mc:AlternateContent xmlns:mc="http://schemas.openxmlformats.org/markup-compatibility/2006" xmlns:p14="http://schemas.microsoft.com/office/powerpoint/2010/main">
    <mc:Choice Requires="p14">
      <p:transition spd="slow" p14:dur="2000" advTm="17002"/>
    </mc:Choice>
    <mc:Fallback xmlns="">
      <p:transition spd="slow" advTm="1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3"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1- HORIZONTAL </a:t>
            </a:r>
          </a:p>
        </p:txBody>
      </p:sp>
      <p:sp>
        <p:nvSpPr>
          <p:cNvPr id="3" name="TextBox 2"/>
          <p:cNvSpPr txBox="1"/>
          <p:nvPr/>
        </p:nvSpPr>
        <p:spPr>
          <a:xfrm>
            <a:off x="523268" y="1325701"/>
            <a:ext cx="8204333" cy="1815882"/>
          </a:xfrm>
          <a:prstGeom prst="rect">
            <a:avLst/>
          </a:prstGeom>
          <a:noFill/>
        </p:spPr>
        <p:txBody>
          <a:bodyPr wrap="square" rtlCol="0">
            <a:spAutoFit/>
          </a:bodyPr>
          <a:lstStyle/>
          <a:p>
            <a:pPr lvl="0" defTabSz="914400">
              <a:defRPr/>
            </a:pPr>
            <a:r>
              <a:rPr lang="en-US" sz="2800" dirty="0">
                <a:solidFill>
                  <a:srgbClr val="000000"/>
                </a:solidFill>
              </a:rPr>
              <a:t>A teacher likes to enter your kitchen from the side door when they arrive to school. Rather than going around, they like to walk through the kitchen to get on campus. How do you respond?</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r="20608"/>
          <a:stretch/>
        </p:blipFill>
        <p:spPr>
          <a:xfrm>
            <a:off x="2783839" y="3139439"/>
            <a:ext cx="3637280" cy="300418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0" y="6299200"/>
            <a:ext cx="406400" cy="406400"/>
          </a:xfrm>
          <a:prstGeom prst="rect">
            <a:avLst/>
          </a:prstGeom>
        </p:spPr>
      </p:pic>
    </p:spTree>
    <p:extLst>
      <p:ext uri="{BB962C8B-B14F-4D97-AF65-F5344CB8AC3E}">
        <p14:creationId xmlns:p14="http://schemas.microsoft.com/office/powerpoint/2010/main" val="2125716319"/>
      </p:ext>
    </p:extLst>
  </p:cSld>
  <p:clrMapOvr>
    <a:masterClrMapping/>
  </p:clrMapOvr>
  <mc:AlternateContent xmlns:mc="http://schemas.openxmlformats.org/markup-compatibility/2006" xmlns:p14="http://schemas.microsoft.com/office/powerpoint/2010/main">
    <mc:Choice Requires="p14">
      <p:transition spd="slow" p14:dur="2000" advTm="42934"/>
    </mc:Choice>
    <mc:Fallback xmlns="">
      <p:transition spd="slow" advTm="4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1- HORIZONTAL </a:t>
            </a:r>
          </a:p>
        </p:txBody>
      </p:sp>
      <p:grpSp>
        <p:nvGrpSpPr>
          <p:cNvPr id="3" name="Group 2"/>
          <p:cNvGrpSpPr/>
          <p:nvPr/>
        </p:nvGrpSpPr>
        <p:grpSpPr>
          <a:xfrm>
            <a:off x="467361" y="1339200"/>
            <a:ext cx="8245726" cy="4437378"/>
            <a:chOff x="467361" y="1339200"/>
            <a:chExt cx="8245726" cy="4437378"/>
          </a:xfrm>
        </p:grpSpPr>
        <p:sp>
          <p:nvSpPr>
            <p:cNvPr id="4" name="TextBox 3"/>
            <p:cNvSpPr txBox="1"/>
            <p:nvPr/>
          </p:nvSpPr>
          <p:spPr>
            <a:xfrm>
              <a:off x="467361" y="1339200"/>
              <a:ext cx="8245726" cy="1815882"/>
            </a:xfrm>
            <a:prstGeom prst="rect">
              <a:avLst/>
            </a:prstGeom>
            <a:solidFill>
              <a:schemeClr val="bg1"/>
            </a:solidFill>
          </p:spPr>
          <p:txBody>
            <a:bodyPr wrap="square" rtlCol="0">
              <a:spAutoFit/>
            </a:bodyPr>
            <a:lstStyle/>
            <a:p>
              <a:r>
                <a:rPr lang="en-US" sz="2800" b="1" dirty="0"/>
                <a:t>ANSWER: </a:t>
              </a:r>
              <a:r>
                <a:rPr lang="en-US" sz="2800" dirty="0"/>
                <a:t>You explain to the teacher that only food service employees are allowed in the kitchen and that it is a safety concern. Remind them to use the same route as the rest of the teachers. </a:t>
              </a:r>
            </a:p>
          </p:txBody>
        </p:sp>
        <p:grpSp>
          <p:nvGrpSpPr>
            <p:cNvPr id="8" name="Group 7"/>
            <p:cNvGrpSpPr/>
            <p:nvPr/>
          </p:nvGrpSpPr>
          <p:grpSpPr>
            <a:xfrm>
              <a:off x="6886160" y="3949652"/>
              <a:ext cx="1826926" cy="1826926"/>
              <a:chOff x="-2562589" y="1267412"/>
              <a:chExt cx="1826926" cy="1826926"/>
            </a:xfrm>
          </p:grpSpPr>
          <p:sp>
            <p:nvSpPr>
              <p:cNvPr id="9" name="Oval 8"/>
              <p:cNvSpPr/>
              <p:nvPr/>
            </p:nvSpPr>
            <p:spPr>
              <a:xfrm>
                <a:off x="-2562589" y="1267412"/>
                <a:ext cx="1826926" cy="182692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2253034" y="1541043"/>
                <a:ext cx="895449" cy="1377950"/>
                <a:chOff x="-2205409" y="1491901"/>
                <a:chExt cx="895449" cy="1377950"/>
              </a:xfrm>
            </p:grpSpPr>
            <p:sp>
              <p:nvSpPr>
                <p:cNvPr id="11" name="Rectangle 10"/>
                <p:cNvSpPr/>
                <p:nvPr/>
              </p:nvSpPr>
              <p:spPr>
                <a:xfrm rot="2068835">
                  <a:off x="-1563960" y="1491901"/>
                  <a:ext cx="254000" cy="13779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8259686">
                  <a:off x="-2031290" y="2244901"/>
                  <a:ext cx="254000" cy="6022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r="20608"/>
          <a:stretch/>
        </p:blipFill>
        <p:spPr>
          <a:xfrm>
            <a:off x="2783839" y="3139439"/>
            <a:ext cx="3637280" cy="3004185"/>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r="20608"/>
          <a:stretch/>
        </p:blipFill>
        <p:spPr>
          <a:xfrm flipH="1">
            <a:off x="2783839" y="3139438"/>
            <a:ext cx="3637280" cy="300418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1886" y="6299200"/>
            <a:ext cx="406400" cy="406400"/>
          </a:xfrm>
          <a:prstGeom prst="rect">
            <a:avLst/>
          </a:prstGeom>
        </p:spPr>
      </p:pic>
    </p:spTree>
    <p:extLst>
      <p:ext uri="{BB962C8B-B14F-4D97-AF65-F5344CB8AC3E}">
        <p14:creationId xmlns:p14="http://schemas.microsoft.com/office/powerpoint/2010/main" val="3028177426"/>
      </p:ext>
    </p:extLst>
  </p:cSld>
  <p:clrMapOvr>
    <a:masterClrMapping/>
  </p:clrMapOvr>
  <mc:AlternateContent xmlns:mc="http://schemas.openxmlformats.org/markup-compatibility/2006" xmlns:p14="http://schemas.microsoft.com/office/powerpoint/2010/main">
    <mc:Choice Requires="p14">
      <p:transition spd="slow" p14:dur="2000" advTm="60362"/>
    </mc:Choice>
    <mc:Fallback xmlns="">
      <p:transition spd="slow" advTm="6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1- HORIZONTAL </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r="20608"/>
          <a:stretch/>
        </p:blipFill>
        <p:spPr>
          <a:xfrm flipH="1">
            <a:off x="641264" y="1570844"/>
            <a:ext cx="4781636" cy="4517157"/>
          </a:xfrm>
          <a:prstGeom prst="rect">
            <a:avLst/>
          </a:prstGeom>
        </p:spPr>
      </p:pic>
      <p:sp>
        <p:nvSpPr>
          <p:cNvPr id="2" name="TextBox 1"/>
          <p:cNvSpPr txBox="1"/>
          <p:nvPr/>
        </p:nvSpPr>
        <p:spPr>
          <a:xfrm>
            <a:off x="5562600" y="1570844"/>
            <a:ext cx="3378200" cy="3108543"/>
          </a:xfrm>
          <a:prstGeom prst="rect">
            <a:avLst/>
          </a:prstGeom>
          <a:solidFill>
            <a:schemeClr val="bg1"/>
          </a:solidFill>
        </p:spPr>
        <p:txBody>
          <a:bodyPr wrap="square" rtlCol="0">
            <a:spAutoFit/>
          </a:bodyPr>
          <a:lstStyle/>
          <a:p>
            <a:r>
              <a:rPr lang="en-US" sz="2800" b="1" dirty="0">
                <a:solidFill>
                  <a:srgbClr val="C00000"/>
                </a:solidFill>
              </a:rPr>
              <a:t>AVOID: </a:t>
            </a:r>
          </a:p>
          <a:p>
            <a:r>
              <a:rPr lang="en-US" sz="2800" dirty="0">
                <a:solidFill>
                  <a:srgbClr val="C00000"/>
                </a:solidFill>
              </a:rPr>
              <a:t>Reacting abruptly or rude such as yelling, </a:t>
            </a:r>
          </a:p>
          <a:p>
            <a:r>
              <a:rPr lang="en-US" sz="2800" dirty="0">
                <a:solidFill>
                  <a:srgbClr val="C00000"/>
                </a:solidFill>
              </a:rPr>
              <a:t>“YOU CANT BE IN HERE, GO AROUND!”</a:t>
            </a:r>
          </a:p>
          <a:p>
            <a:r>
              <a:rPr lang="en-US" sz="2800" dirty="0">
                <a:solidFill>
                  <a:srgbClr val="C00000"/>
                </a:solidFill>
              </a:rPr>
              <a:t>Do not act aggressive or harsh.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5429" y="6299200"/>
            <a:ext cx="406400" cy="406400"/>
          </a:xfrm>
          <a:prstGeom prst="rect">
            <a:avLst/>
          </a:prstGeom>
        </p:spPr>
      </p:pic>
    </p:spTree>
    <p:extLst>
      <p:ext uri="{BB962C8B-B14F-4D97-AF65-F5344CB8AC3E}">
        <p14:creationId xmlns:p14="http://schemas.microsoft.com/office/powerpoint/2010/main" val="1543693034"/>
      </p:ext>
    </p:extLst>
  </p:cSld>
  <p:clrMapOvr>
    <a:masterClrMapping/>
  </p:clrMapOvr>
  <mc:AlternateContent xmlns:mc="http://schemas.openxmlformats.org/markup-compatibility/2006" xmlns:p14="http://schemas.microsoft.com/office/powerpoint/2010/main">
    <mc:Choice Requires="p14">
      <p:transition spd="slow" p14:dur="2000" advTm="63143"/>
    </mc:Choice>
    <mc:Fallback xmlns="">
      <p:transition spd="slow" advTm="6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DIAGONAL COMMUNICATION</a:t>
            </a:r>
          </a:p>
        </p:txBody>
      </p:sp>
      <p:sp>
        <p:nvSpPr>
          <p:cNvPr id="4" name="Down Arrow 3"/>
          <p:cNvSpPr/>
          <p:nvPr/>
        </p:nvSpPr>
        <p:spPr>
          <a:xfrm rot="13510140">
            <a:off x="5328158" y="2969104"/>
            <a:ext cx="2553791" cy="3318597"/>
          </a:xfrm>
          <a:prstGeom prst="downArrow">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rot="8082948">
            <a:off x="1339902" y="2968544"/>
            <a:ext cx="2553791" cy="3318597"/>
          </a:xfrm>
          <a:prstGeom prst="downArrow">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41264" y="1406660"/>
            <a:ext cx="7842336" cy="2123658"/>
          </a:xfrm>
          <a:prstGeom prst="rect">
            <a:avLst/>
          </a:prstGeom>
          <a:noFill/>
        </p:spPr>
        <p:txBody>
          <a:bodyPr wrap="square" rtlCol="0">
            <a:spAutoFit/>
          </a:bodyPr>
          <a:lstStyle/>
          <a:p>
            <a:r>
              <a:rPr lang="en-US" sz="2800" dirty="0">
                <a:solidFill>
                  <a:srgbClr val="000000"/>
                </a:solidFill>
              </a:rPr>
              <a:t>Cross-functional communication between employees at different levels of the organization. </a:t>
            </a:r>
          </a:p>
          <a:p>
            <a:endParaRPr lang="en-US" dirty="0">
              <a:solidFill>
                <a:srgbClr val="000000"/>
              </a:solidFill>
            </a:endParaRPr>
          </a:p>
          <a:p>
            <a:r>
              <a:rPr lang="en-US" sz="2800" dirty="0">
                <a:solidFill>
                  <a:srgbClr val="000000"/>
                </a:solidFill>
              </a:rPr>
              <a:t>An example of this is a manager communicating with a supervisor of another department, not their own. </a:t>
            </a:r>
          </a:p>
        </p:txBody>
      </p:sp>
      <p:grpSp>
        <p:nvGrpSpPr>
          <p:cNvPr id="5" name="Group 4"/>
          <p:cNvGrpSpPr/>
          <p:nvPr/>
        </p:nvGrpSpPr>
        <p:grpSpPr>
          <a:xfrm>
            <a:off x="3453307" y="4628403"/>
            <a:ext cx="2234820" cy="760021"/>
            <a:chOff x="2850074" y="3835730"/>
            <a:chExt cx="3562601" cy="760021"/>
          </a:xfrm>
        </p:grpSpPr>
        <p:sp>
          <p:nvSpPr>
            <p:cNvPr id="6" name="Rounded Rectangle 5"/>
            <p:cNvSpPr/>
            <p:nvPr/>
          </p:nvSpPr>
          <p:spPr>
            <a:xfrm>
              <a:off x="2861953" y="3835730"/>
              <a:ext cx="3550722" cy="760021"/>
            </a:xfrm>
            <a:prstGeom prst="round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50074" y="3954130"/>
              <a:ext cx="3550722" cy="523220"/>
            </a:xfrm>
            <a:prstGeom prst="rect">
              <a:avLst/>
            </a:prstGeom>
            <a:noFill/>
          </p:spPr>
          <p:txBody>
            <a:bodyPr wrap="square" rtlCol="0">
              <a:spAutoFit/>
            </a:bodyPr>
            <a:lstStyle/>
            <a:p>
              <a:pPr algn="ctr"/>
              <a:r>
                <a:rPr lang="en-US" sz="2800" dirty="0">
                  <a:solidFill>
                    <a:srgbClr val="000000"/>
                  </a:solidFill>
                </a:rPr>
                <a:t>DIAGONAL</a:t>
              </a:r>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2948" y="6299200"/>
            <a:ext cx="406400" cy="406400"/>
          </a:xfrm>
          <a:prstGeom prst="rect">
            <a:avLst/>
          </a:prstGeom>
        </p:spPr>
      </p:pic>
    </p:spTree>
    <p:extLst>
      <p:ext uri="{BB962C8B-B14F-4D97-AF65-F5344CB8AC3E}">
        <p14:creationId xmlns:p14="http://schemas.microsoft.com/office/powerpoint/2010/main" val="2451034734"/>
      </p:ext>
    </p:extLst>
  </p:cSld>
  <p:clrMapOvr>
    <a:masterClrMapping/>
  </p:clrMapOvr>
  <mc:AlternateContent xmlns:mc="http://schemas.openxmlformats.org/markup-compatibility/2006" xmlns:p14="http://schemas.microsoft.com/office/powerpoint/2010/main">
    <mc:Choice Requires="p14">
      <p:transition spd="slow" p14:dur="2000" advTm="16435"/>
    </mc:Choice>
    <mc:Fallback xmlns="">
      <p:transition spd="slow" advTm="16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 presetClass="entr" presetSubtype="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1+#ppt_w/2"/>
                                          </p:val>
                                        </p:tav>
                                        <p:tav tm="100000">
                                          <p:val>
                                            <p:strVal val="#ppt_x"/>
                                          </p:val>
                                        </p:tav>
                                      </p:tavLst>
                                    </p:anim>
                                    <p:anim calcmode="lin" valueType="num">
                                      <p:cBhvr additive="base">
                                        <p:cTn id="10" dur="10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267" y="520887"/>
            <a:ext cx="7968343" cy="769441"/>
          </a:xfrm>
          <a:prstGeom prst="rect">
            <a:avLst/>
          </a:prstGeom>
          <a:noFill/>
        </p:spPr>
        <p:txBody>
          <a:bodyPr wrap="square" rtlCol="0">
            <a:spAutoFit/>
          </a:bodyPr>
          <a:lstStyle/>
          <a:p>
            <a:pPr algn="ctr"/>
            <a:r>
              <a:rPr lang="en-US" sz="4400" b="1" dirty="0">
                <a:solidFill>
                  <a:srgbClr val="000000"/>
                </a:solidFill>
              </a:rPr>
              <a:t>WE ARE A HOSPITALITY DIVISION</a:t>
            </a:r>
          </a:p>
        </p:txBody>
      </p:sp>
      <p:sp>
        <p:nvSpPr>
          <p:cNvPr id="4" name="TextBox 3"/>
          <p:cNvSpPr txBox="1"/>
          <p:nvPr/>
        </p:nvSpPr>
        <p:spPr>
          <a:xfrm>
            <a:off x="501071" y="2439749"/>
            <a:ext cx="8248733" cy="954107"/>
          </a:xfrm>
          <a:prstGeom prst="rect">
            <a:avLst/>
          </a:prstGeom>
          <a:noFill/>
        </p:spPr>
        <p:txBody>
          <a:bodyPr wrap="square" rtlCol="0">
            <a:spAutoFit/>
          </a:bodyPr>
          <a:lstStyle/>
          <a:p>
            <a:r>
              <a:rPr lang="en-US" sz="2800" dirty="0">
                <a:solidFill>
                  <a:srgbClr val="000000"/>
                </a:solidFill>
              </a:rPr>
              <a:t>Food Services acts as hosts to all those who use our services. In our cafeterias, we welcome them as guests.</a:t>
            </a:r>
          </a:p>
        </p:txBody>
      </p:sp>
      <p:sp>
        <p:nvSpPr>
          <p:cNvPr id="5" name="TextBox 4"/>
          <p:cNvSpPr txBox="1"/>
          <p:nvPr/>
        </p:nvSpPr>
        <p:spPr>
          <a:xfrm>
            <a:off x="827774" y="1473037"/>
            <a:ext cx="7488454" cy="954107"/>
          </a:xfrm>
          <a:prstGeom prst="rect">
            <a:avLst/>
          </a:prstGeom>
          <a:noFill/>
        </p:spPr>
        <p:txBody>
          <a:bodyPr wrap="square" rtlCol="0">
            <a:spAutoFit/>
          </a:bodyPr>
          <a:lstStyle/>
          <a:p>
            <a:pPr algn="ctr"/>
            <a:r>
              <a:rPr lang="en-US" sz="2800" i="1" dirty="0">
                <a:solidFill>
                  <a:srgbClr val="000000"/>
                </a:solidFill>
              </a:rPr>
              <a:t>“Hospitality is the friendly and generous treatment of guests, visitors or strangers.”</a:t>
            </a:r>
          </a:p>
        </p:txBody>
      </p:sp>
      <p:pic>
        <p:nvPicPr>
          <p:cNvPr id="2" name="Picture 1"/>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3479"/>
          <a:stretch/>
        </p:blipFill>
        <p:spPr>
          <a:xfrm rot="5400000">
            <a:off x="5203726" y="3720820"/>
            <a:ext cx="2835745" cy="2207027"/>
          </a:xfrm>
          <a:prstGeom prst="rect">
            <a:avLst/>
          </a:prstGeom>
        </p:spPr>
      </p:pic>
      <p:pic>
        <p:nvPicPr>
          <p:cNvPr id="6" name="Picture 5"/>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l="6203" t="9528" r="12846" b="2326"/>
          <a:stretch/>
        </p:blipFill>
        <p:spPr>
          <a:xfrm>
            <a:off x="1148080" y="3417870"/>
            <a:ext cx="2051115" cy="2840538"/>
          </a:xfrm>
          <a:prstGeom prst="rect">
            <a:avLst/>
          </a:prstGeom>
        </p:spPr>
      </p:pic>
      <p:pic>
        <p:nvPicPr>
          <p:cNvPr id="8" name="Picture 2" descr="https://achieve.lausd.net/cms/lib/CA01000043/Centricity/ModuleInstance/53581/large/IMG_6283.jpg?rnd=0.5823525849647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52800" y="3406461"/>
            <a:ext cx="2011680" cy="2849881"/>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14542" y="6299200"/>
            <a:ext cx="406400" cy="406400"/>
          </a:xfrm>
          <a:prstGeom prst="rect">
            <a:avLst/>
          </a:prstGeom>
        </p:spPr>
      </p:pic>
    </p:spTree>
    <p:extLst>
      <p:ext uri="{BB962C8B-B14F-4D97-AF65-F5344CB8AC3E}">
        <p14:creationId xmlns:p14="http://schemas.microsoft.com/office/powerpoint/2010/main" val="271156873"/>
      </p:ext>
    </p:extLst>
  </p:cSld>
  <p:clrMapOvr>
    <a:masterClrMapping/>
  </p:clrMapOvr>
  <mc:AlternateContent xmlns:mc="http://schemas.openxmlformats.org/markup-compatibility/2006" xmlns:p14="http://schemas.microsoft.com/office/powerpoint/2010/main">
    <mc:Choice Requires="p14">
      <p:transition spd="slow" p14:dur="2000" advTm="103328"/>
    </mc:Choice>
    <mc:Fallback xmlns="">
      <p:transition spd="slow" advTm="10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b="4367"/>
          <a:stretch/>
        </p:blipFill>
        <p:spPr>
          <a:xfrm flipH="1">
            <a:off x="2509520" y="3251199"/>
            <a:ext cx="4222196" cy="3028355"/>
          </a:xfrm>
          <a:prstGeom prst="rect">
            <a:avLst/>
          </a:prstGeom>
        </p:spPr>
      </p:pic>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3- DIAGONAL</a:t>
            </a:r>
          </a:p>
        </p:txBody>
      </p:sp>
      <p:sp>
        <p:nvSpPr>
          <p:cNvPr id="3" name="TextBox 2"/>
          <p:cNvSpPr txBox="1"/>
          <p:nvPr/>
        </p:nvSpPr>
        <p:spPr>
          <a:xfrm>
            <a:off x="470300" y="1204723"/>
            <a:ext cx="8286238" cy="2246769"/>
          </a:xfrm>
          <a:prstGeom prst="rect">
            <a:avLst/>
          </a:prstGeom>
          <a:noFill/>
        </p:spPr>
        <p:txBody>
          <a:bodyPr wrap="square" rtlCol="0">
            <a:spAutoFit/>
          </a:bodyPr>
          <a:lstStyle/>
          <a:p>
            <a:pPr lvl="0" defTabSz="914400">
              <a:defRPr/>
            </a:pPr>
            <a:r>
              <a:rPr lang="en-US" sz="2800" dirty="0">
                <a:solidFill>
                  <a:srgbClr val="000000"/>
                </a:solidFill>
              </a:rPr>
              <a:t>At 3:00pm your principal tells you a teacher forgot about their field trip for tomorrow and they need lunch. You and your principal don’t have a great working relationship but you and the teacher do. How do you respond?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458" y="6331857"/>
            <a:ext cx="406400" cy="406400"/>
          </a:xfrm>
          <a:prstGeom prst="rect">
            <a:avLst/>
          </a:prstGeom>
        </p:spPr>
      </p:pic>
    </p:spTree>
    <p:extLst>
      <p:ext uri="{BB962C8B-B14F-4D97-AF65-F5344CB8AC3E}">
        <p14:creationId xmlns:p14="http://schemas.microsoft.com/office/powerpoint/2010/main" val="281562041"/>
      </p:ext>
    </p:extLst>
  </p:cSld>
  <p:clrMapOvr>
    <a:masterClrMapping/>
  </p:clrMapOvr>
  <mc:AlternateContent xmlns:mc="http://schemas.openxmlformats.org/markup-compatibility/2006" xmlns:p14="http://schemas.microsoft.com/office/powerpoint/2010/main">
    <mc:Choice Requires="p14">
      <p:transition spd="slow" p14:dur="2000" advTm="47767"/>
    </mc:Choice>
    <mc:Fallback xmlns="">
      <p:transition spd="slow" advTm="4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3- DIAGONAL</a:t>
            </a:r>
          </a:p>
        </p:txBody>
      </p:sp>
      <p:grpSp>
        <p:nvGrpSpPr>
          <p:cNvPr id="11" name="Group 10"/>
          <p:cNvGrpSpPr/>
          <p:nvPr/>
        </p:nvGrpSpPr>
        <p:grpSpPr>
          <a:xfrm>
            <a:off x="528320" y="1442772"/>
            <a:ext cx="8276608" cy="4303825"/>
            <a:chOff x="528320" y="1442772"/>
            <a:chExt cx="8276608" cy="4303825"/>
          </a:xfrm>
        </p:grpSpPr>
        <p:sp>
          <p:nvSpPr>
            <p:cNvPr id="4" name="TextBox 3"/>
            <p:cNvSpPr txBox="1"/>
            <p:nvPr/>
          </p:nvSpPr>
          <p:spPr>
            <a:xfrm>
              <a:off x="528320" y="1442772"/>
              <a:ext cx="8006080" cy="1815882"/>
            </a:xfrm>
            <a:prstGeom prst="rect">
              <a:avLst/>
            </a:prstGeom>
            <a:solidFill>
              <a:schemeClr val="bg1"/>
            </a:solidFill>
          </p:spPr>
          <p:txBody>
            <a:bodyPr wrap="square" rtlCol="0">
              <a:spAutoFit/>
            </a:bodyPr>
            <a:lstStyle/>
            <a:p>
              <a:r>
                <a:rPr lang="en-US" sz="2800" b="1" dirty="0"/>
                <a:t>ANSWER: </a:t>
              </a:r>
              <a:r>
                <a:rPr lang="en-US" sz="2800" dirty="0"/>
                <a:t>You explain to the principal that it is the end of the day and you are unable to make anything. Also, you remind the principal to instruct teachers to follow procedure for their convenience. </a:t>
              </a:r>
            </a:p>
          </p:txBody>
        </p:sp>
        <p:grpSp>
          <p:nvGrpSpPr>
            <p:cNvPr id="6" name="Group 5"/>
            <p:cNvGrpSpPr/>
            <p:nvPr/>
          </p:nvGrpSpPr>
          <p:grpSpPr>
            <a:xfrm>
              <a:off x="7079525" y="4021194"/>
              <a:ext cx="1725403" cy="1725403"/>
              <a:chOff x="-2562589" y="1267412"/>
              <a:chExt cx="1826926" cy="1826926"/>
            </a:xfrm>
          </p:grpSpPr>
          <p:sp>
            <p:nvSpPr>
              <p:cNvPr id="7" name="Oval 6"/>
              <p:cNvSpPr/>
              <p:nvPr/>
            </p:nvSpPr>
            <p:spPr>
              <a:xfrm>
                <a:off x="-2562589" y="1267412"/>
                <a:ext cx="1826926" cy="182692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253034" y="1541043"/>
                <a:ext cx="895449" cy="1377950"/>
                <a:chOff x="-2205409" y="1491901"/>
                <a:chExt cx="895449" cy="1377950"/>
              </a:xfrm>
            </p:grpSpPr>
            <p:sp>
              <p:nvSpPr>
                <p:cNvPr id="9" name="Rectangle 8"/>
                <p:cNvSpPr/>
                <p:nvPr/>
              </p:nvSpPr>
              <p:spPr>
                <a:xfrm rot="2068835">
                  <a:off x="-1563960" y="1491901"/>
                  <a:ext cx="254000" cy="13779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8259686">
                  <a:off x="-2031290" y="2244901"/>
                  <a:ext cx="254000" cy="6022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b="4367"/>
          <a:stretch/>
        </p:blipFill>
        <p:spPr>
          <a:xfrm flipH="1">
            <a:off x="2509520" y="3251199"/>
            <a:ext cx="4222196" cy="3028355"/>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b="4367"/>
          <a:stretch/>
        </p:blipFill>
        <p:spPr>
          <a:xfrm>
            <a:off x="2504163" y="3258654"/>
            <a:ext cx="4222196" cy="302835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457" y="6299200"/>
            <a:ext cx="406400" cy="406400"/>
          </a:xfrm>
          <a:prstGeom prst="rect">
            <a:avLst/>
          </a:prstGeom>
        </p:spPr>
      </p:pic>
    </p:spTree>
    <p:extLst>
      <p:ext uri="{BB962C8B-B14F-4D97-AF65-F5344CB8AC3E}">
        <p14:creationId xmlns:p14="http://schemas.microsoft.com/office/powerpoint/2010/main" val="1750547062"/>
      </p:ext>
    </p:extLst>
  </p:cSld>
  <p:clrMapOvr>
    <a:masterClrMapping/>
  </p:clrMapOvr>
  <mc:AlternateContent xmlns:mc="http://schemas.openxmlformats.org/markup-compatibility/2006" xmlns:p14="http://schemas.microsoft.com/office/powerpoint/2010/main">
    <mc:Choice Requires="p14">
      <p:transition spd="slow" p14:dur="2000" advTm="61963"/>
    </mc:Choice>
    <mc:Fallback xmlns="">
      <p:transition spd="slow" advTm="6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SCENARIO 3- DIAGONAL</a:t>
            </a:r>
          </a:p>
        </p:txBody>
      </p:sp>
      <p:sp>
        <p:nvSpPr>
          <p:cNvPr id="4" name="TextBox 3"/>
          <p:cNvSpPr txBox="1"/>
          <p:nvPr/>
        </p:nvSpPr>
        <p:spPr>
          <a:xfrm>
            <a:off x="5737896" y="1490582"/>
            <a:ext cx="3020023" cy="4401205"/>
          </a:xfrm>
          <a:prstGeom prst="rect">
            <a:avLst/>
          </a:prstGeom>
          <a:noFill/>
        </p:spPr>
        <p:txBody>
          <a:bodyPr wrap="square" rtlCol="0">
            <a:spAutoFit/>
          </a:bodyPr>
          <a:lstStyle/>
          <a:p>
            <a:r>
              <a:rPr lang="en-US" sz="2800" b="1" dirty="0">
                <a:solidFill>
                  <a:srgbClr val="C00000"/>
                </a:solidFill>
              </a:rPr>
              <a:t>AVOID:</a:t>
            </a:r>
          </a:p>
          <a:p>
            <a:r>
              <a:rPr lang="en-US" sz="2800" dirty="0">
                <a:solidFill>
                  <a:srgbClr val="C00000"/>
                </a:solidFill>
              </a:rPr>
              <a:t> Responding with “NO” without providing a reason. Avoid showing favoritism among the teachers. Treat all teachers equally to show fair treatment.</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4367"/>
          <a:stretch/>
        </p:blipFill>
        <p:spPr>
          <a:xfrm flipH="1">
            <a:off x="638392" y="1490582"/>
            <a:ext cx="5099504" cy="365760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4543" y="6266543"/>
            <a:ext cx="406400" cy="406400"/>
          </a:xfrm>
          <a:prstGeom prst="rect">
            <a:avLst/>
          </a:prstGeom>
        </p:spPr>
      </p:pic>
    </p:spTree>
    <p:extLst>
      <p:ext uri="{BB962C8B-B14F-4D97-AF65-F5344CB8AC3E}">
        <p14:creationId xmlns:p14="http://schemas.microsoft.com/office/powerpoint/2010/main" val="3469355287"/>
      </p:ext>
    </p:extLst>
  </p:cSld>
  <p:clrMapOvr>
    <a:masterClrMapping/>
  </p:clrMapOvr>
  <mc:AlternateContent xmlns:mc="http://schemas.openxmlformats.org/markup-compatibility/2006" xmlns:p14="http://schemas.microsoft.com/office/powerpoint/2010/main">
    <mc:Choice Requires="p14">
      <p:transition spd="slow" p14:dur="2000" advTm="62658"/>
    </mc:Choice>
    <mc:Fallback xmlns="">
      <p:transition spd="slow" advTm="6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CONVERSATION FLAVORS</a:t>
            </a:r>
          </a:p>
        </p:txBody>
      </p:sp>
      <p:sp>
        <p:nvSpPr>
          <p:cNvPr id="3" name="TextBox 2"/>
          <p:cNvSpPr txBox="1"/>
          <p:nvPr/>
        </p:nvSpPr>
        <p:spPr>
          <a:xfrm>
            <a:off x="641264" y="1377184"/>
            <a:ext cx="3910416" cy="4401205"/>
          </a:xfrm>
          <a:prstGeom prst="rect">
            <a:avLst/>
          </a:prstGeom>
          <a:noFill/>
        </p:spPr>
        <p:txBody>
          <a:bodyPr wrap="square" rtlCol="0">
            <a:spAutoFit/>
          </a:bodyPr>
          <a:lstStyle/>
          <a:p>
            <a:r>
              <a:rPr lang="en-US" sz="2800" dirty="0">
                <a:solidFill>
                  <a:srgbClr val="000000"/>
                </a:solidFill>
              </a:rPr>
              <a:t>Conversations can range from difficult to pleasant. It is good to assess the direction of conversation. </a:t>
            </a:r>
          </a:p>
          <a:p>
            <a:endParaRPr lang="en-US" sz="2800" dirty="0">
              <a:solidFill>
                <a:srgbClr val="000000"/>
              </a:solidFill>
            </a:endParaRPr>
          </a:p>
          <a:p>
            <a:r>
              <a:rPr lang="en-US" sz="2800" dirty="0">
                <a:solidFill>
                  <a:srgbClr val="000000"/>
                </a:solidFill>
              </a:rPr>
              <a:t>Based on the direction the conversation is heading, you can redirect using certain language, tone and other keywords.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1680" y="1517450"/>
            <a:ext cx="4184566" cy="41845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8342" y="6266543"/>
            <a:ext cx="406400" cy="406400"/>
          </a:xfrm>
          <a:prstGeom prst="rect">
            <a:avLst/>
          </a:prstGeom>
        </p:spPr>
      </p:pic>
    </p:spTree>
    <p:extLst>
      <p:ext uri="{BB962C8B-B14F-4D97-AF65-F5344CB8AC3E}">
        <p14:creationId xmlns:p14="http://schemas.microsoft.com/office/powerpoint/2010/main" val="930243956"/>
      </p:ext>
    </p:extLst>
  </p:cSld>
  <p:clrMapOvr>
    <a:masterClrMapping/>
  </p:clrMapOvr>
  <mc:AlternateContent xmlns:mc="http://schemas.openxmlformats.org/markup-compatibility/2006" xmlns:p14="http://schemas.microsoft.com/office/powerpoint/2010/main">
    <mc:Choice Requires="p14">
      <p:transition spd="slow" p14:dur="2000" advTm="58026"/>
    </mc:Choice>
    <mc:Fallback xmlns="">
      <p:transition spd="slow" advTm="5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SWEET CONVERSATIONS</a:t>
            </a:r>
          </a:p>
        </p:txBody>
      </p:sp>
      <p:sp>
        <p:nvSpPr>
          <p:cNvPr id="3" name="TextBox 2"/>
          <p:cNvSpPr txBox="1"/>
          <p:nvPr/>
        </p:nvSpPr>
        <p:spPr>
          <a:xfrm>
            <a:off x="523266" y="1485504"/>
            <a:ext cx="8204333" cy="1384995"/>
          </a:xfrm>
          <a:prstGeom prst="rect">
            <a:avLst/>
          </a:prstGeom>
          <a:noFill/>
        </p:spPr>
        <p:txBody>
          <a:bodyPr wrap="square" rtlCol="0">
            <a:spAutoFit/>
          </a:bodyPr>
          <a:lstStyle/>
          <a:p>
            <a:r>
              <a:rPr lang="en-US" sz="2800" dirty="0">
                <a:solidFill>
                  <a:srgbClr val="000000"/>
                </a:solidFill>
              </a:rPr>
              <a:t>These are conversation that you look forward to having. Often times these are easy and happen between you and someone you easily get along with.  </a:t>
            </a:r>
          </a:p>
        </p:txBody>
      </p:sp>
      <p:sp>
        <p:nvSpPr>
          <p:cNvPr id="5" name="TextBox 4">
            <a:extLst>
              <a:ext uri="{FF2B5EF4-FFF2-40B4-BE49-F238E27FC236}">
                <a16:creationId xmlns:a16="http://schemas.microsoft.com/office/drawing/2014/main" id="{0A2B8BDD-AA66-4EFD-96CB-E71C636050EA}"/>
              </a:ext>
            </a:extLst>
          </p:cNvPr>
          <p:cNvSpPr txBox="1"/>
          <p:nvPr/>
        </p:nvSpPr>
        <p:spPr>
          <a:xfrm>
            <a:off x="546275" y="3290443"/>
            <a:ext cx="4079157" cy="181588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Pleasant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Easily Understood</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Leave Happy</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Message is Received </a:t>
            </a:r>
          </a:p>
        </p:txBody>
      </p:sp>
      <p:grpSp>
        <p:nvGrpSpPr>
          <p:cNvPr id="4" name="Group 3"/>
          <p:cNvGrpSpPr/>
          <p:nvPr/>
        </p:nvGrpSpPr>
        <p:grpSpPr>
          <a:xfrm>
            <a:off x="4251366" y="2788794"/>
            <a:ext cx="4092366" cy="2831055"/>
            <a:chOff x="4251366" y="2788794"/>
            <a:chExt cx="4092366" cy="2831055"/>
          </a:xfrm>
        </p:grpSpPr>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l="77182" r="-811" b="70736"/>
            <a:stretch/>
          </p:blipFill>
          <p:spPr>
            <a:xfrm>
              <a:off x="4251366" y="3121045"/>
              <a:ext cx="1839014" cy="249880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9973" y="2788794"/>
              <a:ext cx="2303759" cy="2819180"/>
            </a:xfrm>
            <a:prstGeom prst="rect">
              <a:avLst/>
            </a:prstGeom>
          </p:spPr>
        </p:pic>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342" y="6223000"/>
            <a:ext cx="406400" cy="406400"/>
          </a:xfrm>
          <a:prstGeom prst="rect">
            <a:avLst/>
          </a:prstGeom>
        </p:spPr>
      </p:pic>
    </p:spTree>
    <p:extLst>
      <p:ext uri="{BB962C8B-B14F-4D97-AF65-F5344CB8AC3E}">
        <p14:creationId xmlns:p14="http://schemas.microsoft.com/office/powerpoint/2010/main" val="3513513115"/>
      </p:ext>
    </p:extLst>
  </p:cSld>
  <p:clrMapOvr>
    <a:masterClrMapping/>
  </p:clrMapOvr>
  <mc:AlternateContent xmlns:mc="http://schemas.openxmlformats.org/markup-compatibility/2006" xmlns:p14="http://schemas.microsoft.com/office/powerpoint/2010/main">
    <mc:Choice Requires="p14">
      <p:transition spd="slow" p14:dur="2000" advTm="55493"/>
    </mc:Choice>
    <mc:Fallback xmlns="">
      <p:transition spd="slow" advTm="5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SAVORY CONVERSATIONS</a:t>
            </a:r>
          </a:p>
        </p:txBody>
      </p:sp>
      <p:sp>
        <p:nvSpPr>
          <p:cNvPr id="3" name="TextBox 2"/>
          <p:cNvSpPr txBox="1"/>
          <p:nvPr/>
        </p:nvSpPr>
        <p:spPr>
          <a:xfrm>
            <a:off x="523266" y="1485504"/>
            <a:ext cx="8204333" cy="1815882"/>
          </a:xfrm>
          <a:prstGeom prst="rect">
            <a:avLst/>
          </a:prstGeom>
          <a:noFill/>
        </p:spPr>
        <p:txBody>
          <a:bodyPr wrap="square" rtlCol="0">
            <a:spAutoFit/>
          </a:bodyPr>
          <a:lstStyle/>
          <a:p>
            <a:pPr lvl="0" defTabSz="914400">
              <a:defRPr/>
            </a:pPr>
            <a:r>
              <a:rPr lang="en-US" sz="2800" dirty="0">
                <a:solidFill>
                  <a:srgbClr val="000000"/>
                </a:solidFill>
              </a:rPr>
              <a:t>These conversations result in the receiver agreeing with the message, but only out of courtesy. Receiver is not combative or rude, and message is received apathetically.</a:t>
            </a:r>
          </a:p>
        </p:txBody>
      </p:sp>
      <p:sp>
        <p:nvSpPr>
          <p:cNvPr id="4" name="TextBox 3">
            <a:extLst>
              <a:ext uri="{FF2B5EF4-FFF2-40B4-BE49-F238E27FC236}">
                <a16:creationId xmlns:a16="http://schemas.microsoft.com/office/drawing/2014/main" id="{8A178DDB-E211-47B9-87FA-1D7C5CD34791}"/>
              </a:ext>
            </a:extLst>
          </p:cNvPr>
          <p:cNvSpPr txBox="1"/>
          <p:nvPr/>
        </p:nvSpPr>
        <p:spPr>
          <a:xfrm>
            <a:off x="627003" y="3638752"/>
            <a:ext cx="2779287" cy="1815882"/>
          </a:xfrm>
          <a:prstGeom prst="rect">
            <a:avLst/>
          </a:prstGeom>
          <a:noFill/>
        </p:spPr>
        <p:txBody>
          <a:bodyPr wrap="square" rtlCol="0">
            <a:spAutoFit/>
          </a:bodyPr>
          <a:lstStyle/>
          <a:p>
            <a:pPr marL="571500" indent="-571500" defTabSz="914400">
              <a:buFont typeface="Wingdings" panose="05000000000000000000" pitchFamily="2" charset="2"/>
              <a:buChar char="v"/>
              <a:defRPr/>
            </a:pPr>
            <a:r>
              <a:rPr lang="en-US" sz="2800" dirty="0">
                <a:solidFill>
                  <a:srgbClr val="000000"/>
                </a:solidFill>
              </a:rPr>
              <a:t>Agreeable</a:t>
            </a:r>
          </a:p>
          <a:p>
            <a:pPr marL="571500" indent="-571500" defTabSz="914400">
              <a:buFont typeface="Wingdings" panose="05000000000000000000" pitchFamily="2" charset="2"/>
              <a:buChar char="v"/>
              <a:defRPr/>
            </a:pPr>
            <a:r>
              <a:rPr lang="en-US" sz="2800" dirty="0">
                <a:solidFill>
                  <a:srgbClr val="000000"/>
                </a:solidFill>
              </a:rPr>
              <a:t>Compliant</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“Eh, okay”</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“No problem”</a:t>
            </a:r>
          </a:p>
        </p:txBody>
      </p:sp>
      <p:grpSp>
        <p:nvGrpSpPr>
          <p:cNvPr id="29" name="Group 28"/>
          <p:cNvGrpSpPr/>
          <p:nvPr/>
        </p:nvGrpSpPr>
        <p:grpSpPr>
          <a:xfrm>
            <a:off x="4251366" y="2788794"/>
            <a:ext cx="4092366" cy="2831055"/>
            <a:chOff x="4251366" y="2788794"/>
            <a:chExt cx="4092366" cy="2831055"/>
          </a:xfrm>
        </p:grpSpPr>
        <p:pic>
          <p:nvPicPr>
            <p:cNvPr id="30" name="Picture 29"/>
            <p:cNvPicPr>
              <a:picLocks noChangeAspect="1"/>
            </p:cNvPicPr>
            <p:nvPr/>
          </p:nvPicPr>
          <p:blipFill rotWithShape="1">
            <a:blip r:embed="rId4" cstate="email">
              <a:extLst>
                <a:ext uri="{28A0092B-C50C-407E-A947-70E740481C1C}">
                  <a14:useLocalDpi xmlns:a14="http://schemas.microsoft.com/office/drawing/2010/main"/>
                </a:ext>
              </a:extLst>
            </a:blip>
            <a:srcRect l="77182" r="-811" b="70736"/>
            <a:stretch/>
          </p:blipFill>
          <p:spPr>
            <a:xfrm>
              <a:off x="4251366" y="3121045"/>
              <a:ext cx="1839014" cy="2498804"/>
            </a:xfrm>
            <a:prstGeom prst="rect">
              <a:avLst/>
            </a:prstGeom>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9973" y="2788794"/>
              <a:ext cx="2303759" cy="2819180"/>
            </a:xfrm>
            <a:prstGeom prst="rect">
              <a:avLst/>
            </a:prstGeom>
          </p:spPr>
        </p:pic>
      </p:grpSp>
      <p:grpSp>
        <p:nvGrpSpPr>
          <p:cNvPr id="6" name="Group 5"/>
          <p:cNvGrpSpPr/>
          <p:nvPr/>
        </p:nvGrpSpPr>
        <p:grpSpPr>
          <a:xfrm>
            <a:off x="4191779" y="2788794"/>
            <a:ext cx="4133320" cy="2819180"/>
            <a:chOff x="4210412" y="2788794"/>
            <a:chExt cx="4133320" cy="2819180"/>
          </a:xfrm>
        </p:grpSpPr>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l="50950" t="62407" r="24540" b="8232"/>
            <a:stretch/>
          </p:blipFill>
          <p:spPr>
            <a:xfrm>
              <a:off x="4210412" y="3018084"/>
              <a:ext cx="1911480" cy="252769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9973" y="2788794"/>
              <a:ext cx="2303759" cy="2819180"/>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96067" l="9938" r="97516"/>
                      </a14:imgEffect>
                    </a14:imgLayer>
                  </a14:imgProps>
                </a:ext>
              </a:extLst>
            </a:blip>
            <a:stretch>
              <a:fillRect/>
            </a:stretch>
          </p:blipFill>
          <p:spPr>
            <a:xfrm>
              <a:off x="6386853" y="2882132"/>
              <a:ext cx="1515488" cy="1747620"/>
            </a:xfrm>
            <a:prstGeom prst="rect">
              <a:avLst/>
            </a:prstGeom>
          </p:spPr>
        </p:pic>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60114" y="6299200"/>
            <a:ext cx="406400" cy="406400"/>
          </a:xfrm>
          <a:prstGeom prst="rect">
            <a:avLst/>
          </a:prstGeom>
        </p:spPr>
      </p:pic>
    </p:spTree>
    <p:extLst>
      <p:ext uri="{BB962C8B-B14F-4D97-AF65-F5344CB8AC3E}">
        <p14:creationId xmlns:p14="http://schemas.microsoft.com/office/powerpoint/2010/main" val="1389812457"/>
      </p:ext>
    </p:extLst>
  </p:cSld>
  <p:clrMapOvr>
    <a:masterClrMapping/>
  </p:clrMapOvr>
  <mc:AlternateContent xmlns:mc="http://schemas.openxmlformats.org/markup-compatibility/2006" xmlns:p14="http://schemas.microsoft.com/office/powerpoint/2010/main">
    <mc:Choice Requires="p14">
      <p:transition spd="slow" p14:dur="2000" advTm="61123"/>
    </mc:Choice>
    <mc:Fallback xmlns="">
      <p:transition spd="slow" advTm="61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SALTY CONVERSATIONS</a:t>
            </a:r>
          </a:p>
        </p:txBody>
      </p:sp>
      <p:sp>
        <p:nvSpPr>
          <p:cNvPr id="4" name="TextBox 3"/>
          <p:cNvSpPr txBox="1"/>
          <p:nvPr/>
        </p:nvSpPr>
        <p:spPr>
          <a:xfrm>
            <a:off x="523266" y="1485504"/>
            <a:ext cx="8204333" cy="1384995"/>
          </a:xfrm>
          <a:prstGeom prst="rect">
            <a:avLst/>
          </a:prstGeom>
          <a:noFill/>
        </p:spPr>
        <p:txBody>
          <a:bodyPr wrap="square" rtlCol="0">
            <a:spAutoFit/>
          </a:bodyPr>
          <a:lstStyle/>
          <a:p>
            <a:pPr lvl="0" defTabSz="914400">
              <a:defRPr/>
            </a:pPr>
            <a:r>
              <a:rPr lang="en-US" sz="2800" dirty="0">
                <a:solidFill>
                  <a:srgbClr val="000000"/>
                </a:solidFill>
              </a:rPr>
              <a:t>These conversations are difficult ones that are not well received. They occur when subject matter may be sensitive and causes an unfavorable reaction.</a:t>
            </a:r>
          </a:p>
        </p:txBody>
      </p:sp>
      <p:sp>
        <p:nvSpPr>
          <p:cNvPr id="6" name="TextBox 5">
            <a:extLst>
              <a:ext uri="{FF2B5EF4-FFF2-40B4-BE49-F238E27FC236}">
                <a16:creationId xmlns:a16="http://schemas.microsoft.com/office/drawing/2014/main" id="{5A46D077-E088-4E67-9E8B-078B97CFA713}"/>
              </a:ext>
            </a:extLst>
          </p:cNvPr>
          <p:cNvSpPr txBox="1"/>
          <p:nvPr/>
        </p:nvSpPr>
        <p:spPr>
          <a:xfrm>
            <a:off x="641264" y="3004311"/>
            <a:ext cx="3036655" cy="261610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rPr>
              <a:t>Attitude</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rPr>
              <a:t>Eye rolls</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800" dirty="0">
                <a:solidFill>
                  <a:srgbClr val="000000"/>
                </a:solidFill>
                <a:latin typeface="Calibri"/>
              </a:rPr>
              <a:t>Defiant</a:t>
            </a:r>
            <a:endParaRPr kumimoji="0" lang="en-US" sz="2800" b="0" i="0" u="none" strike="noStrike" kern="1200" cap="none" spc="0" normalizeH="0" baseline="0" noProof="0" dirty="0">
              <a:ln>
                <a:noFill/>
              </a:ln>
              <a:solidFill>
                <a:srgbClr val="000000"/>
              </a:solidFill>
              <a:effectLst/>
              <a:uLnTx/>
              <a:uFillTx/>
              <a:latin typeface="Calibri"/>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rPr>
              <a:t>Negative Body Language</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8" name="Group 17"/>
          <p:cNvGrpSpPr/>
          <p:nvPr/>
        </p:nvGrpSpPr>
        <p:grpSpPr>
          <a:xfrm>
            <a:off x="4191779" y="2788794"/>
            <a:ext cx="4133320" cy="2819180"/>
            <a:chOff x="4210412" y="2788794"/>
            <a:chExt cx="4133320" cy="2819180"/>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50950" t="62407" r="24540" b="8232"/>
            <a:stretch/>
          </p:blipFill>
          <p:spPr>
            <a:xfrm>
              <a:off x="4210412" y="3004311"/>
              <a:ext cx="1911480" cy="2541467"/>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9973" y="2788794"/>
              <a:ext cx="2303759" cy="2819180"/>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0" b="96067" l="9938" r="97516"/>
                      </a14:imgEffect>
                    </a14:imgLayer>
                  </a14:imgProps>
                </a:ext>
              </a:extLst>
            </a:blip>
            <a:stretch>
              <a:fillRect/>
            </a:stretch>
          </p:blipFill>
          <p:spPr>
            <a:xfrm>
              <a:off x="6386853" y="2882132"/>
              <a:ext cx="1515488" cy="1747620"/>
            </a:xfrm>
            <a:prstGeom prst="rect">
              <a:avLst/>
            </a:prstGeom>
          </p:spPr>
        </p:pic>
      </p:grpSp>
      <p:grpSp>
        <p:nvGrpSpPr>
          <p:cNvPr id="5" name="Group 4"/>
          <p:cNvGrpSpPr/>
          <p:nvPr/>
        </p:nvGrpSpPr>
        <p:grpSpPr>
          <a:xfrm>
            <a:off x="4251863" y="2779611"/>
            <a:ext cx="4073236" cy="2828363"/>
            <a:chOff x="4251863" y="2778826"/>
            <a:chExt cx="4073236" cy="2828363"/>
          </a:xfrm>
        </p:grpSpPr>
        <p:pic>
          <p:nvPicPr>
            <p:cNvPr id="7" name="Picture 6"/>
            <p:cNvPicPr>
              <a:picLocks noChangeAspect="1"/>
            </p:cNvPicPr>
            <p:nvPr/>
          </p:nvPicPr>
          <p:blipFill rotWithShape="1">
            <a:blip r:embed="rId8" cstate="email">
              <a:extLst>
                <a:ext uri="{28A0092B-C50C-407E-A947-70E740481C1C}">
                  <a14:useLocalDpi xmlns:a14="http://schemas.microsoft.com/office/drawing/2010/main"/>
                </a:ext>
              </a:extLst>
            </a:blip>
            <a:srcRect b="2377"/>
            <a:stretch/>
          </p:blipFill>
          <p:spPr>
            <a:xfrm>
              <a:off x="6058094" y="2778826"/>
              <a:ext cx="2267005" cy="2792738"/>
            </a:xfrm>
            <a:prstGeom prst="rect">
              <a:avLst/>
            </a:prstGeom>
          </p:spPr>
        </p:pic>
        <p:grpSp>
          <p:nvGrpSpPr>
            <p:cNvPr id="17" name="Group 16"/>
            <p:cNvGrpSpPr/>
            <p:nvPr/>
          </p:nvGrpSpPr>
          <p:grpSpPr>
            <a:xfrm>
              <a:off x="4251863" y="3099460"/>
              <a:ext cx="1806231" cy="2507729"/>
              <a:chOff x="4773881" y="3624453"/>
              <a:chExt cx="1551523" cy="1982736"/>
            </a:xfrm>
          </p:grpSpPr>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73881" y="3624453"/>
                <a:ext cx="1551523" cy="1982736"/>
              </a:xfrm>
              <a:prstGeom prst="rect">
                <a:avLst/>
              </a:prstGeom>
            </p:spPr>
          </p:pic>
          <p:cxnSp>
            <p:nvCxnSpPr>
              <p:cNvPr id="8" name="Straight Connector 7"/>
              <p:cNvCxnSpPr/>
              <p:nvPr/>
            </p:nvCxnSpPr>
            <p:spPr>
              <a:xfrm>
                <a:off x="5427663" y="4210447"/>
                <a:ext cx="69850" cy="49212"/>
              </a:xfrm>
              <a:prstGeom prst="line">
                <a:avLst/>
              </a:prstGeom>
              <a:ln>
                <a:solidFill>
                  <a:srgbClr val="431F17"/>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629276" y="4200128"/>
                <a:ext cx="76199" cy="59531"/>
              </a:xfrm>
              <a:prstGeom prst="line">
                <a:avLst/>
              </a:prstGeom>
              <a:ln>
                <a:solidFill>
                  <a:srgbClr val="431F17"/>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500688" y="4200128"/>
                <a:ext cx="0" cy="71834"/>
              </a:xfrm>
              <a:prstGeom prst="line">
                <a:avLst/>
              </a:prstGeom>
              <a:ln>
                <a:solidFill>
                  <a:srgbClr val="E3B581"/>
                </a:solidFill>
              </a:ln>
            </p:spPr>
            <p:style>
              <a:lnRef idx="1">
                <a:schemeClr val="accent6"/>
              </a:lnRef>
              <a:fillRef idx="0">
                <a:schemeClr val="accent6"/>
              </a:fillRef>
              <a:effectRef idx="0">
                <a:schemeClr val="accent6"/>
              </a:effectRef>
              <a:fontRef idx="minor">
                <a:schemeClr val="tx1"/>
              </a:fontRef>
            </p:style>
          </p:cxnSp>
          <p:cxnSp>
            <p:nvCxnSpPr>
              <p:cNvPr id="16" name="Straight Connector 15"/>
              <p:cNvCxnSpPr/>
              <p:nvPr/>
            </p:nvCxnSpPr>
            <p:spPr>
              <a:xfrm>
                <a:off x="5629275" y="4200128"/>
                <a:ext cx="0" cy="71834"/>
              </a:xfrm>
              <a:prstGeom prst="line">
                <a:avLst/>
              </a:prstGeom>
              <a:ln>
                <a:solidFill>
                  <a:srgbClr val="E3B581"/>
                </a:solidFill>
              </a:ln>
            </p:spPr>
            <p:style>
              <a:lnRef idx="1">
                <a:schemeClr val="accent6"/>
              </a:lnRef>
              <a:fillRef idx="0">
                <a:schemeClr val="accent6"/>
              </a:fillRef>
              <a:effectRef idx="0">
                <a:schemeClr val="accent6"/>
              </a:effectRef>
              <a:fontRef idx="minor">
                <a:schemeClr val="tx1"/>
              </a:fontRef>
            </p:style>
          </p:cxnSp>
        </p:gr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60114" y="6266543"/>
            <a:ext cx="406400" cy="406400"/>
          </a:xfrm>
          <a:prstGeom prst="rect">
            <a:avLst/>
          </a:prstGeom>
        </p:spPr>
      </p:pic>
    </p:spTree>
    <p:extLst>
      <p:ext uri="{BB962C8B-B14F-4D97-AF65-F5344CB8AC3E}">
        <p14:creationId xmlns:p14="http://schemas.microsoft.com/office/powerpoint/2010/main" val="1221543567"/>
      </p:ext>
    </p:extLst>
  </p:cSld>
  <p:clrMapOvr>
    <a:masterClrMapping/>
  </p:clrMapOvr>
  <mc:AlternateContent xmlns:mc="http://schemas.openxmlformats.org/markup-compatibility/2006" xmlns:p14="http://schemas.microsoft.com/office/powerpoint/2010/main">
    <mc:Choice Requires="p14">
      <p:transition spd="slow" p14:dur="2000" advTm="60433"/>
    </mc:Choice>
    <mc:Fallback xmlns="">
      <p:transition spd="slow" advTm="6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SOUR CONVERSATIONS</a:t>
            </a:r>
          </a:p>
        </p:txBody>
      </p:sp>
      <p:sp>
        <p:nvSpPr>
          <p:cNvPr id="3" name="TextBox 2"/>
          <p:cNvSpPr txBox="1"/>
          <p:nvPr/>
        </p:nvSpPr>
        <p:spPr>
          <a:xfrm>
            <a:off x="523266" y="1485504"/>
            <a:ext cx="8204333" cy="1384995"/>
          </a:xfrm>
          <a:prstGeom prst="rect">
            <a:avLst/>
          </a:prstGeom>
          <a:noFill/>
        </p:spPr>
        <p:txBody>
          <a:bodyPr wrap="square" rtlCol="0">
            <a:spAutoFit/>
          </a:bodyPr>
          <a:lstStyle/>
          <a:p>
            <a:pPr lvl="0" defTabSz="914400">
              <a:defRPr/>
            </a:pPr>
            <a:r>
              <a:rPr lang="en-US" sz="2800" dirty="0">
                <a:solidFill>
                  <a:srgbClr val="000000"/>
                </a:solidFill>
              </a:rPr>
              <a:t>These conversations are not received positively and with no enthusiasm. The receiver disapproves and shows no interest.</a:t>
            </a:r>
          </a:p>
        </p:txBody>
      </p:sp>
      <p:sp>
        <p:nvSpPr>
          <p:cNvPr id="4" name="TextBox 3">
            <a:extLst>
              <a:ext uri="{FF2B5EF4-FFF2-40B4-BE49-F238E27FC236}">
                <a16:creationId xmlns:a16="http://schemas.microsoft.com/office/drawing/2014/main" id="{84079656-C892-41AF-AB9A-18CC6F9F2A34}"/>
              </a:ext>
            </a:extLst>
          </p:cNvPr>
          <p:cNvSpPr txBox="1"/>
          <p:nvPr/>
        </p:nvSpPr>
        <p:spPr>
          <a:xfrm>
            <a:off x="641264" y="3061065"/>
            <a:ext cx="3554816" cy="224676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Negative</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Unconstructive</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Unenthusiastic</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Message perceived as disapproving</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9783"/>
          <a:stretch/>
        </p:blipFill>
        <p:spPr>
          <a:xfrm flipH="1">
            <a:off x="4297679" y="2698553"/>
            <a:ext cx="3839243" cy="297179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3657" y="6320971"/>
            <a:ext cx="406400" cy="406400"/>
          </a:xfrm>
          <a:prstGeom prst="rect">
            <a:avLst/>
          </a:prstGeom>
        </p:spPr>
      </p:pic>
    </p:spTree>
    <p:extLst>
      <p:ext uri="{BB962C8B-B14F-4D97-AF65-F5344CB8AC3E}">
        <p14:creationId xmlns:p14="http://schemas.microsoft.com/office/powerpoint/2010/main" val="1069976147"/>
      </p:ext>
    </p:extLst>
  </p:cSld>
  <p:clrMapOvr>
    <a:masterClrMapping/>
  </p:clrMapOvr>
  <mc:AlternateContent xmlns:mc="http://schemas.openxmlformats.org/markup-compatibility/2006" xmlns:p14="http://schemas.microsoft.com/office/powerpoint/2010/main">
    <mc:Choice Requires="p14">
      <p:transition spd="slow" p14:dur="2000" advTm="58771"/>
    </mc:Choice>
    <mc:Fallback xmlns="">
      <p:transition spd="slow" advTm="5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BITTER CONVERSATIONS</a:t>
            </a:r>
          </a:p>
        </p:txBody>
      </p:sp>
      <p:sp>
        <p:nvSpPr>
          <p:cNvPr id="3" name="TextBox 2"/>
          <p:cNvSpPr txBox="1"/>
          <p:nvPr/>
        </p:nvSpPr>
        <p:spPr>
          <a:xfrm>
            <a:off x="523266" y="1485504"/>
            <a:ext cx="8285454" cy="1384995"/>
          </a:xfrm>
          <a:prstGeom prst="rect">
            <a:avLst/>
          </a:prstGeom>
          <a:noFill/>
        </p:spPr>
        <p:txBody>
          <a:bodyPr wrap="square" rtlCol="0">
            <a:spAutoFit/>
          </a:bodyPr>
          <a:lstStyle/>
          <a:p>
            <a:pPr lvl="0" defTabSz="914400">
              <a:defRPr/>
            </a:pPr>
            <a:r>
              <a:rPr lang="en-US" sz="2800" dirty="0">
                <a:solidFill>
                  <a:srgbClr val="000000"/>
                </a:solidFill>
              </a:rPr>
              <a:t>These conversations cause the receiver to be combative and defensive. Usually when providing correction or confronting behavior, receiver becomes angry.</a:t>
            </a:r>
          </a:p>
        </p:txBody>
      </p:sp>
      <p:sp>
        <p:nvSpPr>
          <p:cNvPr id="4" name="TextBox 3">
            <a:extLst>
              <a:ext uri="{FF2B5EF4-FFF2-40B4-BE49-F238E27FC236}">
                <a16:creationId xmlns:a16="http://schemas.microsoft.com/office/drawing/2014/main" id="{3B05F442-AAA2-44B0-8851-DE49044C6416}"/>
              </a:ext>
            </a:extLst>
          </p:cNvPr>
          <p:cNvSpPr txBox="1"/>
          <p:nvPr/>
        </p:nvSpPr>
        <p:spPr>
          <a:xfrm>
            <a:off x="641265" y="3153424"/>
            <a:ext cx="3534496" cy="181588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Argumentative</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Confrontational</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Aggressive</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Challenging</a:t>
            </a:r>
          </a:p>
        </p:txBody>
      </p:sp>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389" b="91852" l="2700" r="99700">
                        <a14:foregroundMark x1="73900" y1="16296" x2="66100" y2="85278"/>
                        <a14:foregroundMark x1="81700" y1="88519" x2="81700" y2="51296"/>
                        <a14:foregroundMark x1="81700" y1="52222" x2="74600" y2="44074"/>
                        <a14:foregroundMark x1="82000" y1="68241" x2="67900" y2="65648"/>
                        <a14:foregroundMark x1="90500" y1="29352" x2="84100" y2="35278"/>
                        <a14:foregroundMark x1="52000" y1="30000" x2="55900" y2="29722"/>
                        <a14:foregroundMark x1="82000" y1="21204" x2="97200" y2="13704"/>
                        <a14:foregroundMark x1="97200" y1="13704" x2="96800" y2="6852"/>
                        <a14:foregroundMark x1="96800" y1="6852" x2="86600" y2="2222"/>
                        <a14:foregroundMark x1="86600" y1="2222" x2="76000" y2="7778"/>
                        <a14:foregroundMark x1="76000" y1="7778" x2="78800" y2="16944"/>
                        <a14:foregroundMark x1="78800" y1="16944" x2="84800" y2="17963"/>
                        <a14:foregroundMark x1="37900" y1="15926" x2="17700" y2="89167"/>
                        <a14:foregroundMark x1="47400" y1="90185" x2="18800" y2="89537"/>
                        <a14:foregroundMark x1="38600" y1="89167" x2="19800" y2="26759"/>
                        <a14:foregroundMark x1="42500" y1="29074" x2="29000" y2="39167"/>
                        <a14:foregroundMark x1="52300" y1="38241" x2="35700" y2="37870"/>
                        <a14:foregroundMark x1="37500" y1="15278" x2="32600" y2="12407"/>
                        <a14:foregroundMark x1="32600" y1="12407" x2="28300" y2="12685"/>
                        <a14:foregroundMark x1="28300" y1="12685" x2="25500" y2="18611"/>
                        <a14:foregroundMark x1="25500" y1="18611" x2="28700" y2="23519"/>
                        <a14:foregroundMark x1="28700" y1="23519" x2="23000" y2="28426"/>
                        <a14:foregroundMark x1="29400" y1="26389" x2="34700" y2="28056"/>
                        <a14:foregroundMark x1="31200" y1="25093" x2="28000" y2="31667"/>
                        <a14:foregroundMark x1="21300" y1="16944" x2="9300" y2="10093"/>
                        <a14:foregroundMark x1="5700" y1="7778" x2="15300" y2="1944"/>
                        <a14:foregroundMark x1="14200" y1="3241" x2="23000" y2="4815"/>
                        <a14:foregroundMark x1="23000" y1="4815" x2="24400" y2="11389"/>
                        <a14:foregroundMark x1="23000" y1="11759" x2="19800" y2="18611"/>
                        <a14:foregroundMark x1="19800" y1="18889" x2="13500" y2="17315"/>
                        <a14:foregroundMark x1="70700" y1="45370" x2="77400" y2="46389"/>
                        <a14:foregroundMark x1="72500" y1="47685" x2="77800" y2="60463"/>
                        <a14:foregroundMark x1="4700" y1="7500" x2="12800" y2="19259"/>
                        <a14:foregroundMark x1="82400" y1="38889" x2="71800" y2="31667"/>
                        <a14:foregroundMark x1="71800" y1="31667" x2="60800" y2="34907"/>
                        <a14:foregroundMark x1="60800" y1="34907" x2="55900" y2="30648"/>
                        <a14:foregroundMark x1="92900" y1="8889" x2="81100" y2="8426"/>
                        <a14:foregroundMark x1="13000" y1="4907" x2="15500" y2="11667"/>
                      </a14:backgroundRemoval>
                    </a14:imgEffect>
                  </a14:imgLayer>
                </a14:imgProps>
              </a:ext>
              <a:ext uri="{28A0092B-C50C-407E-A947-70E740481C1C}">
                <a14:useLocalDpi xmlns:a14="http://schemas.microsoft.com/office/drawing/2010/main"/>
              </a:ext>
            </a:extLst>
          </a:blip>
          <a:srcRect b="7505"/>
          <a:stretch/>
        </p:blipFill>
        <p:spPr>
          <a:xfrm flipH="1">
            <a:off x="4673599" y="2687360"/>
            <a:ext cx="3577719" cy="357395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89720" y="6310086"/>
            <a:ext cx="406400" cy="406400"/>
          </a:xfrm>
          <a:prstGeom prst="rect">
            <a:avLst/>
          </a:prstGeom>
        </p:spPr>
      </p:pic>
    </p:spTree>
    <p:extLst>
      <p:ext uri="{BB962C8B-B14F-4D97-AF65-F5344CB8AC3E}">
        <p14:creationId xmlns:p14="http://schemas.microsoft.com/office/powerpoint/2010/main" val="1701763024"/>
      </p:ext>
    </p:extLst>
  </p:cSld>
  <p:clrMapOvr>
    <a:masterClrMapping/>
  </p:clrMapOvr>
  <mc:AlternateContent xmlns:mc="http://schemas.openxmlformats.org/markup-compatibility/2006" xmlns:p14="http://schemas.microsoft.com/office/powerpoint/2010/main">
    <mc:Choice Requires="p14">
      <p:transition spd="slow" p14:dur="2000" advTm="61402"/>
    </mc:Choice>
    <mc:Fallback xmlns="">
      <p:transition spd="slow" advTm="6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CRITICAL COMMUNICATION</a:t>
            </a:r>
          </a:p>
        </p:txBody>
      </p:sp>
      <p:sp>
        <p:nvSpPr>
          <p:cNvPr id="3" name="TextBox 2"/>
          <p:cNvSpPr txBox="1"/>
          <p:nvPr/>
        </p:nvSpPr>
        <p:spPr>
          <a:xfrm>
            <a:off x="478704" y="1292464"/>
            <a:ext cx="8285454" cy="1384995"/>
          </a:xfrm>
          <a:prstGeom prst="rect">
            <a:avLst/>
          </a:prstGeom>
          <a:noFill/>
        </p:spPr>
        <p:txBody>
          <a:bodyPr wrap="square" rtlCol="0">
            <a:spAutoFit/>
          </a:bodyPr>
          <a:lstStyle/>
          <a:p>
            <a:pPr lvl="0" defTabSz="914400">
              <a:defRPr/>
            </a:pPr>
            <a:r>
              <a:rPr lang="en-US" sz="2800" dirty="0">
                <a:solidFill>
                  <a:srgbClr val="000000"/>
                </a:solidFill>
              </a:rPr>
              <a:t>There are times when communication must take place under undesirable conditions. Our communicative skills will be most useful during these occurrences:</a:t>
            </a: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b="7681"/>
          <a:stretch/>
        </p:blipFill>
        <p:spPr>
          <a:xfrm>
            <a:off x="2591391" y="2941619"/>
            <a:ext cx="3968827" cy="2747981"/>
          </a:xfrm>
          <a:prstGeom prst="rect">
            <a:avLst/>
          </a:prstGeom>
        </p:spPr>
      </p:pic>
      <p:sp>
        <p:nvSpPr>
          <p:cNvPr id="5" name="TextBox 4"/>
          <p:cNvSpPr txBox="1"/>
          <p:nvPr/>
        </p:nvSpPr>
        <p:spPr>
          <a:xfrm>
            <a:off x="641264" y="2941619"/>
            <a:ext cx="3900256" cy="1815882"/>
          </a:xfrm>
          <a:prstGeom prst="rect">
            <a:avLst/>
          </a:prstGeom>
          <a:noFill/>
        </p:spPr>
        <p:txBody>
          <a:bodyPr wrap="square" rtlCol="0">
            <a:spAutoFit/>
          </a:bodyPr>
          <a:lstStyle/>
          <a:p>
            <a:pPr marL="285750" indent="-285750">
              <a:buFont typeface="Wingdings" panose="05000000000000000000" pitchFamily="2" charset="2"/>
              <a:buChar char="Ø"/>
            </a:pPr>
            <a:r>
              <a:rPr lang="en-US" sz="2800" dirty="0">
                <a:solidFill>
                  <a:srgbClr val="000000"/>
                </a:solidFill>
              </a:rPr>
              <a:t>Stressful situations</a:t>
            </a:r>
          </a:p>
          <a:p>
            <a:pPr marL="285750" indent="-285750">
              <a:buFont typeface="Wingdings" panose="05000000000000000000" pitchFamily="2" charset="2"/>
              <a:buChar char="Ø"/>
            </a:pPr>
            <a:r>
              <a:rPr lang="en-US" sz="2800" dirty="0">
                <a:solidFill>
                  <a:srgbClr val="000000"/>
                </a:solidFill>
              </a:rPr>
              <a:t>Confronting danger</a:t>
            </a:r>
          </a:p>
          <a:p>
            <a:pPr marL="285750" indent="-285750">
              <a:buFont typeface="Wingdings" panose="05000000000000000000" pitchFamily="2" charset="2"/>
              <a:buChar char="Ø"/>
            </a:pPr>
            <a:r>
              <a:rPr lang="en-US" sz="2800" dirty="0">
                <a:solidFill>
                  <a:srgbClr val="000000"/>
                </a:solidFill>
              </a:rPr>
              <a:t>Time sensitive issues</a:t>
            </a:r>
          </a:p>
          <a:p>
            <a:pPr marL="285750" indent="-285750">
              <a:buFont typeface="Wingdings" panose="05000000000000000000" pitchFamily="2" charset="2"/>
              <a:buChar char="Ø"/>
            </a:pPr>
            <a:r>
              <a:rPr lang="en-US" sz="2800" dirty="0">
                <a:solidFill>
                  <a:srgbClr val="000000"/>
                </a:solidFill>
              </a:rPr>
              <a:t>Emergencies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47200" y="6299200"/>
            <a:ext cx="406400" cy="406400"/>
          </a:xfrm>
          <a:prstGeom prst="rect">
            <a:avLst/>
          </a:prstGeom>
        </p:spPr>
      </p:pic>
    </p:spTree>
    <p:custDataLst>
      <p:tags r:id="rId1"/>
    </p:custDataLst>
    <p:extLst>
      <p:ext uri="{BB962C8B-B14F-4D97-AF65-F5344CB8AC3E}">
        <p14:creationId xmlns:p14="http://schemas.microsoft.com/office/powerpoint/2010/main" val="2988108131"/>
      </p:ext>
    </p:extLst>
  </p:cSld>
  <p:clrMapOvr>
    <a:masterClrMapping/>
  </p:clrMapOvr>
  <mc:AlternateContent xmlns:mc="http://schemas.openxmlformats.org/markup-compatibility/2006" xmlns:p14="http://schemas.microsoft.com/office/powerpoint/2010/main">
    <mc:Choice Requires="p14">
      <p:transition spd="slow" p14:dur="2000" advTm="79917"/>
    </mc:Choice>
    <mc:Fallback xmlns="">
      <p:transition spd="slow" advTm="7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63" presetClass="path" presetSubtype="0" accel="50000" decel="50000" fill="hold" nodeType="withEffect">
                                  <p:stCondLst>
                                    <p:cond delay="0"/>
                                  </p:stCondLst>
                                  <p:childTnLst>
                                    <p:animMotion origin="layout" path="M 2.77778E-6 3.33333E-6 L 0.2059 0.00046 " pathEditMode="relative" rAng="0" ptsTypes="AA">
                                      <p:cBhvr>
                                        <p:cTn id="13" dur="1000" fill="hold"/>
                                        <p:tgtEl>
                                          <p:spTgt spid="4"/>
                                        </p:tgtEl>
                                        <p:attrNameLst>
                                          <p:attrName>ppt_x</p:attrName>
                                          <p:attrName>ppt_y</p:attrName>
                                        </p:attrNameLst>
                                      </p:cBhvr>
                                      <p:rCtr x="10295" y="2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A NEW CAFÉ LA CULTURE</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625099" y="1270120"/>
            <a:ext cx="8244660" cy="1815882"/>
          </a:xfrm>
          <a:prstGeom prst="rect">
            <a:avLst/>
          </a:prstGeom>
          <a:noFill/>
        </p:spPr>
        <p:txBody>
          <a:bodyPr wrap="square" rtlCol="0">
            <a:spAutoFit/>
          </a:bodyPr>
          <a:lstStyle/>
          <a:p>
            <a:pPr lvl="0" defTabSz="914400">
              <a:defRPr/>
            </a:pPr>
            <a:r>
              <a:rPr lang="en-US" sz="2800" dirty="0">
                <a:solidFill>
                  <a:srgbClr val="000000"/>
                </a:solidFill>
              </a:rPr>
              <a:t>Change is always happening at Café LA. We are cultivating a new culture. Unfortunately, some of the old ways are still around. Let us move past the old cliché’s of the “mean lunch lady.”</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l="-220" r="220" b="4432"/>
          <a:stretch/>
        </p:blipFill>
        <p:spPr>
          <a:xfrm>
            <a:off x="2362064" y="3049287"/>
            <a:ext cx="4353560" cy="3120450"/>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b="5055"/>
          <a:stretch/>
        </p:blipFill>
        <p:spPr>
          <a:xfrm>
            <a:off x="625099" y="4687972"/>
            <a:ext cx="2223845" cy="1405424"/>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b="6807"/>
          <a:stretch/>
        </p:blipFill>
        <p:spPr>
          <a:xfrm>
            <a:off x="6260728" y="4681002"/>
            <a:ext cx="2277457" cy="1412393"/>
          </a:xfrm>
          <a:prstGeom prst="rect">
            <a:avLst/>
          </a:prstGeom>
        </p:spPr>
      </p:pic>
      <p:pic>
        <p:nvPicPr>
          <p:cNvPr id="10" name="Picture 9"/>
          <p:cNvPicPr>
            <a:picLocks noChangeAspect="1"/>
          </p:cNvPicPr>
          <p:nvPr/>
        </p:nvPicPr>
        <p:blipFill>
          <a:blip r:embed="rId8" cstate="email">
            <a:extLst>
              <a:ext uri="{BEBA8EAE-BF5A-486C-A8C5-ECC9F3942E4B}">
                <a14:imgProps xmlns:a14="http://schemas.microsoft.com/office/drawing/2010/main">
                  <a14:imgLayer r:embed="rId9">
                    <a14:imgEffect>
                      <a14:backgroundRemoval t="2000" b="90000" l="6333" r="97000">
                        <a14:foregroundMark x1="37667" y1="9667" x2="14667" y2="31667"/>
                        <a14:foregroundMark x1="37333" y1="8000" x2="54333" y2="6000"/>
                        <a14:foregroundMark x1="54667" y1="6000" x2="65000" y2="8000"/>
                        <a14:foregroundMark x1="66667" y1="9667" x2="69667" y2="52000"/>
                        <a14:foregroundMark x1="77667" y1="34667" x2="78667" y2="67333"/>
                        <a14:foregroundMark x1="65333" y1="8000" x2="89000" y2="27333"/>
                        <a14:foregroundMark x1="89000" y1="27333" x2="93333" y2="47667"/>
                        <a14:foregroundMark x1="81000" y1="61333" x2="35000" y2="65667"/>
                        <a14:foregroundMark x1="48000" y1="82667" x2="44667" y2="5333"/>
                        <a14:foregroundMark x1="28667" y1="72000" x2="18667" y2="28333"/>
                        <a14:foregroundMark x1="15333" y1="51333" x2="80000" y2="43333"/>
                        <a14:foregroundMark x1="75000" y1="22667" x2="80000" y2="58667"/>
                        <a14:foregroundMark x1="85333" y1="33667" x2="66667" y2="74667"/>
                        <a14:foregroundMark x1="78667" y1="35333" x2="28667" y2="21000"/>
                        <a14:foregroundMark x1="62333" y1="10333" x2="19000" y2="17667"/>
                        <a14:foregroundMark x1="53667" y1="16000" x2="58000" y2="68333"/>
                        <a14:foregroundMark x1="62333" y1="20000" x2="68667" y2="61000"/>
                        <a14:foregroundMark x1="48000" y1="15000" x2="30667" y2="63000"/>
                        <a14:foregroundMark x1="36667" y1="20333" x2="16333" y2="69333"/>
                        <a14:foregroundMark x1="24000" y1="24667" x2="34667" y2="55667"/>
                        <a14:foregroundMark x1="32000" y1="25333" x2="44000" y2="57333"/>
                        <a14:foregroundMark x1="36000" y1="33333" x2="50667" y2="64667"/>
                        <a14:foregroundMark x1="61667" y1="9333" x2="79333" y2="44333"/>
                        <a14:foregroundMark x1="74000" y1="18333" x2="85667" y2="53000"/>
                        <a14:foregroundMark x1="81000" y1="24000" x2="89000" y2="48000"/>
                        <a14:foregroundMark x1="90667" y1="47667" x2="75667" y2="73667"/>
                        <a14:foregroundMark x1="22667" y1="23000" x2="14667" y2="46667"/>
                        <a14:foregroundMark x1="18667" y1="58333" x2="27667" y2="66667"/>
                        <a14:foregroundMark x1="19667" y1="66667" x2="37333" y2="77333"/>
                        <a14:foregroundMark x1="32000" y1="68000" x2="51000" y2="79000"/>
                        <a14:foregroundMark x1="36667" y1="81667" x2="56000" y2="82667"/>
                        <a14:foregroundMark x1="45333" y1="69333" x2="62667" y2="76333"/>
                        <a14:foregroundMark x1="72333" y1="63667" x2="61333" y2="82333"/>
                        <a14:foregroundMark x1="80000" y1="73667" x2="54667" y2="85333"/>
                        <a14:foregroundMark x1="48333" y1="60000" x2="44667" y2="79667"/>
                        <a14:foregroundMark x1="43667" y1="24000" x2="53333" y2="39667"/>
                        <a14:foregroundMark x1="34000" y1="9667" x2="20667" y2="20333"/>
                        <a14:foregroundMark x1="65000" y1="7667" x2="81000" y2="16667"/>
                      </a14:backgroundRemoval>
                    </a14:imgEffect>
                  </a14:imgLayer>
                </a14:imgProps>
              </a:ext>
              <a:ext uri="{28A0092B-C50C-407E-A947-70E740481C1C}">
                <a14:useLocalDpi xmlns:a14="http://schemas.microsoft.com/office/drawing/2010/main"/>
              </a:ext>
            </a:extLst>
          </a:blip>
          <a:stretch>
            <a:fillRect/>
          </a:stretch>
        </p:blipFill>
        <p:spPr>
          <a:xfrm>
            <a:off x="7881570" y="5747802"/>
            <a:ext cx="1313229" cy="1313229"/>
          </a:xfrm>
          <a:prstGeom prst="rect">
            <a:avLst/>
          </a:prstGeom>
        </p:spPr>
      </p:pic>
      <p:pic>
        <p:nvPicPr>
          <p:cNvPr id="6" name="Picture 5"/>
          <p:cNvPicPr>
            <a:picLocks noChangeAspect="1"/>
          </p:cNvPicPr>
          <p:nvPr/>
        </p:nvPicPr>
        <p:blipFill rotWithShape="1">
          <a:blip r:embed="rId10" cstate="email">
            <a:extLst>
              <a:ext uri="{28A0092B-C50C-407E-A947-70E740481C1C}">
                <a14:useLocalDpi xmlns:a14="http://schemas.microsoft.com/office/drawing/2010/main"/>
              </a:ext>
            </a:extLst>
          </a:blip>
          <a:srcRect b="4432"/>
          <a:stretch/>
        </p:blipFill>
        <p:spPr>
          <a:xfrm>
            <a:off x="1161859" y="3049287"/>
            <a:ext cx="2278491" cy="1488493"/>
          </a:xfrm>
          <a:prstGeom prst="rect">
            <a:avLst/>
          </a:prstGeom>
        </p:spPr>
      </p:pic>
      <p:pic>
        <p:nvPicPr>
          <p:cNvPr id="5" name="Picture 4"/>
          <p:cNvPicPr>
            <a:picLocks noChangeAspect="1"/>
          </p:cNvPicPr>
          <p:nvPr/>
        </p:nvPicPr>
        <p:blipFill rotWithShape="1">
          <a:blip r:embed="rId11" cstate="email">
            <a:extLst>
              <a:ext uri="{28A0092B-C50C-407E-A947-70E740481C1C}">
                <a14:useLocalDpi xmlns:a14="http://schemas.microsoft.com/office/drawing/2010/main"/>
              </a:ext>
            </a:extLst>
          </a:blip>
          <a:srcRect t="11759" b="3846"/>
          <a:stretch/>
        </p:blipFill>
        <p:spPr>
          <a:xfrm>
            <a:off x="5374640" y="2950975"/>
            <a:ext cx="2506931" cy="1586805"/>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271000" y="6299200"/>
            <a:ext cx="406400" cy="406400"/>
          </a:xfrm>
          <a:prstGeom prst="rect">
            <a:avLst/>
          </a:prstGeom>
        </p:spPr>
      </p:pic>
    </p:spTree>
    <p:custDataLst>
      <p:tags r:id="rId1"/>
    </p:custDataLst>
    <p:extLst>
      <p:ext uri="{BB962C8B-B14F-4D97-AF65-F5344CB8AC3E}">
        <p14:creationId xmlns:p14="http://schemas.microsoft.com/office/powerpoint/2010/main" val="2412963943"/>
      </p:ext>
    </p:extLst>
  </p:cSld>
  <p:clrMapOvr>
    <a:masterClrMapping/>
  </p:clrMapOvr>
  <mc:AlternateContent xmlns:mc="http://schemas.openxmlformats.org/markup-compatibility/2006" xmlns:p14="http://schemas.microsoft.com/office/powerpoint/2010/main">
    <mc:Choice Requires="p14">
      <p:transition spd="slow" p14:dur="2000" advTm="123375"/>
    </mc:Choice>
    <mc:Fallback xmlns="">
      <p:transition spd="slow" advTm="123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CRITICAL COMMUNICATION</a:t>
            </a:r>
          </a:p>
        </p:txBody>
      </p:sp>
      <p:sp>
        <p:nvSpPr>
          <p:cNvPr id="4" name="TextBox 3"/>
          <p:cNvSpPr txBox="1"/>
          <p:nvPr/>
        </p:nvSpPr>
        <p:spPr>
          <a:xfrm>
            <a:off x="641264" y="1292464"/>
            <a:ext cx="8285454" cy="1384995"/>
          </a:xfrm>
          <a:prstGeom prst="rect">
            <a:avLst/>
          </a:prstGeom>
          <a:noFill/>
        </p:spPr>
        <p:txBody>
          <a:bodyPr wrap="square" rtlCol="0">
            <a:spAutoFit/>
          </a:bodyPr>
          <a:lstStyle/>
          <a:p>
            <a:pPr lvl="0" defTabSz="914400">
              <a:defRPr/>
            </a:pPr>
            <a:r>
              <a:rPr lang="en-US" sz="2800" dirty="0">
                <a:solidFill>
                  <a:srgbClr val="000000"/>
                </a:solidFill>
              </a:rPr>
              <a:t>During these situations, “How” we communicate is of great importance. Consider utilizing the following when crucial conversations must take place:</a:t>
            </a:r>
          </a:p>
        </p:txBody>
      </p:sp>
      <p:sp>
        <p:nvSpPr>
          <p:cNvPr id="5" name="TextBox 4"/>
          <p:cNvSpPr txBox="1"/>
          <p:nvPr/>
        </p:nvSpPr>
        <p:spPr>
          <a:xfrm>
            <a:off x="4888144" y="2941619"/>
            <a:ext cx="4018254" cy="2677656"/>
          </a:xfrm>
          <a:prstGeom prst="rect">
            <a:avLst/>
          </a:prstGeom>
          <a:noFill/>
        </p:spPr>
        <p:txBody>
          <a:bodyPr wrap="square" rtlCol="0">
            <a:spAutoFit/>
          </a:bodyPr>
          <a:lstStyle/>
          <a:p>
            <a:pPr marL="285750" indent="-285750">
              <a:buFont typeface="Wingdings" panose="05000000000000000000" pitchFamily="2" charset="2"/>
              <a:buChar char="Ø"/>
            </a:pPr>
            <a:r>
              <a:rPr lang="en-US" sz="2800" dirty="0">
                <a:solidFill>
                  <a:srgbClr val="000000"/>
                </a:solidFill>
              </a:rPr>
              <a:t>A calm demeanor</a:t>
            </a:r>
          </a:p>
          <a:p>
            <a:pPr marL="285750" indent="-285750">
              <a:buFont typeface="Wingdings" panose="05000000000000000000" pitchFamily="2" charset="2"/>
              <a:buChar char="Ø"/>
            </a:pPr>
            <a:r>
              <a:rPr lang="en-US" sz="2800" dirty="0">
                <a:solidFill>
                  <a:srgbClr val="000000"/>
                </a:solidFill>
              </a:rPr>
              <a:t>Speaking clearly</a:t>
            </a:r>
          </a:p>
          <a:p>
            <a:pPr marL="285750" indent="-285750">
              <a:buFont typeface="Wingdings" panose="05000000000000000000" pitchFamily="2" charset="2"/>
              <a:buChar char="Ø"/>
            </a:pPr>
            <a:r>
              <a:rPr lang="en-US" sz="2800" dirty="0">
                <a:solidFill>
                  <a:srgbClr val="000000"/>
                </a:solidFill>
              </a:rPr>
              <a:t>Being honest when unclear of information</a:t>
            </a:r>
          </a:p>
          <a:p>
            <a:pPr marL="285750" indent="-285750">
              <a:buFont typeface="Wingdings" panose="05000000000000000000" pitchFamily="2" charset="2"/>
              <a:buChar char="Ø"/>
            </a:pPr>
            <a:r>
              <a:rPr lang="en-US" sz="2800" dirty="0">
                <a:solidFill>
                  <a:srgbClr val="000000"/>
                </a:solidFill>
              </a:rPr>
              <a:t>Maintain a good perspective </a:t>
            </a: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b="4295"/>
          <a:stretch/>
        </p:blipFill>
        <p:spPr>
          <a:xfrm>
            <a:off x="2747814" y="2872231"/>
            <a:ext cx="3924444" cy="2816900"/>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b="7681"/>
          <a:stretch/>
        </p:blipFill>
        <p:spPr>
          <a:xfrm>
            <a:off x="2747814" y="2871762"/>
            <a:ext cx="3968827" cy="2817369"/>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1886" y="6331857"/>
            <a:ext cx="406400" cy="406400"/>
          </a:xfrm>
          <a:prstGeom prst="rect">
            <a:avLst/>
          </a:prstGeom>
        </p:spPr>
      </p:pic>
    </p:spTree>
    <p:custDataLst>
      <p:tags r:id="rId1"/>
    </p:custDataLst>
    <p:extLst>
      <p:ext uri="{BB962C8B-B14F-4D97-AF65-F5344CB8AC3E}">
        <p14:creationId xmlns:p14="http://schemas.microsoft.com/office/powerpoint/2010/main" val="3383065219"/>
      </p:ext>
    </p:extLst>
  </p:cSld>
  <p:clrMapOvr>
    <a:masterClrMapping/>
  </p:clrMapOvr>
  <mc:AlternateContent xmlns:mc="http://schemas.openxmlformats.org/markup-compatibility/2006" xmlns:p14="http://schemas.microsoft.com/office/powerpoint/2010/main">
    <mc:Choice Requires="p14">
      <p:transition spd="slow" p14:dur="2000" advTm="81068"/>
    </mc:Choice>
    <mc:Fallback xmlns="">
      <p:transition spd="slow" advTm="81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1"/>
                            </p:stCondLst>
                            <p:childTnLst>
                              <p:par>
                                <p:cTn id="12" presetID="35" presetClass="path" presetSubtype="0" accel="50000" decel="50000" fill="hold" nodeType="afterEffect">
                                  <p:stCondLst>
                                    <p:cond delay="0"/>
                                  </p:stCondLst>
                                  <p:childTnLst>
                                    <p:animMotion origin="layout" path="M -4.16667E-6 -4.07407E-6 L -0.19236 -0.00185 " pathEditMode="relative" rAng="0" ptsTypes="AA">
                                      <p:cBhvr>
                                        <p:cTn id="13" dur="1000" fill="hold"/>
                                        <p:tgtEl>
                                          <p:spTgt spid="6"/>
                                        </p:tgtEl>
                                        <p:attrNameLst>
                                          <p:attrName>ppt_x</p:attrName>
                                          <p:attrName>ppt_y</p:attrName>
                                        </p:attrNameLst>
                                      </p:cBhvr>
                                      <p:rCtr x="-9618" y="-93"/>
                                    </p:animMotion>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511" y="442764"/>
            <a:ext cx="7968343" cy="769441"/>
          </a:xfrm>
          <a:prstGeom prst="rect">
            <a:avLst/>
          </a:prstGeom>
          <a:noFill/>
        </p:spPr>
        <p:txBody>
          <a:bodyPr wrap="square" rtlCol="0">
            <a:spAutoFit/>
          </a:bodyPr>
          <a:lstStyle/>
          <a:p>
            <a:pPr algn="ctr"/>
            <a:r>
              <a:rPr lang="en-US" sz="4400" b="1" dirty="0">
                <a:solidFill>
                  <a:srgbClr val="000000"/>
                </a:solidFill>
              </a:rPr>
              <a:t>TAKING IT PERSONAL</a:t>
            </a:r>
          </a:p>
        </p:txBody>
      </p:sp>
      <p:sp>
        <p:nvSpPr>
          <p:cNvPr id="3" name="TextBox 2"/>
          <p:cNvSpPr txBox="1"/>
          <p:nvPr/>
        </p:nvSpPr>
        <p:spPr>
          <a:xfrm>
            <a:off x="548515" y="1300625"/>
            <a:ext cx="8380102" cy="1384995"/>
          </a:xfrm>
          <a:prstGeom prst="rect">
            <a:avLst/>
          </a:prstGeom>
          <a:noFill/>
        </p:spPr>
        <p:txBody>
          <a:bodyPr wrap="square" rtlCol="0">
            <a:spAutoFit/>
          </a:bodyPr>
          <a:lstStyle/>
          <a:p>
            <a:pPr lvl="0" defTabSz="914400">
              <a:defRPr/>
            </a:pPr>
            <a:r>
              <a:rPr lang="en-US" sz="2800" dirty="0">
                <a:solidFill>
                  <a:srgbClr val="000000"/>
                </a:solidFill>
              </a:rPr>
              <a:t>Considering something as a direct attack against you; being offended, upset, or negatively affected by something personally. </a:t>
            </a:r>
            <a:endParaRPr lang="en-US" sz="2400" dirty="0">
              <a:solidFill>
                <a:srgbClr val="000000"/>
              </a:solidFill>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4618"/>
          <a:stretch/>
        </p:blipFill>
        <p:spPr>
          <a:xfrm>
            <a:off x="2319466" y="2774040"/>
            <a:ext cx="4842566" cy="346419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3657" y="6249125"/>
            <a:ext cx="406400" cy="406400"/>
          </a:xfrm>
          <a:prstGeom prst="rect">
            <a:avLst/>
          </a:prstGeom>
        </p:spPr>
      </p:pic>
    </p:spTree>
    <p:extLst>
      <p:ext uri="{BB962C8B-B14F-4D97-AF65-F5344CB8AC3E}">
        <p14:creationId xmlns:p14="http://schemas.microsoft.com/office/powerpoint/2010/main" val="1827652859"/>
      </p:ext>
    </p:extLst>
  </p:cSld>
  <p:clrMapOvr>
    <a:masterClrMapping/>
  </p:clrMapOvr>
  <mc:AlternateContent xmlns:mc="http://schemas.openxmlformats.org/markup-compatibility/2006" xmlns:p14="http://schemas.microsoft.com/office/powerpoint/2010/main">
    <mc:Choice Requires="p14">
      <p:transition spd="slow" p14:dur="2000" advTm="46791"/>
    </mc:Choice>
    <mc:Fallback xmlns="">
      <p:transition spd="slow" advTm="4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511" y="442764"/>
            <a:ext cx="7968343" cy="769441"/>
          </a:xfrm>
          <a:prstGeom prst="rect">
            <a:avLst/>
          </a:prstGeom>
          <a:noFill/>
        </p:spPr>
        <p:txBody>
          <a:bodyPr wrap="square" rtlCol="0">
            <a:spAutoFit/>
          </a:bodyPr>
          <a:lstStyle/>
          <a:p>
            <a:pPr algn="ctr"/>
            <a:r>
              <a:rPr lang="en-US" sz="4400" b="1" dirty="0">
                <a:solidFill>
                  <a:srgbClr val="000000"/>
                </a:solidFill>
              </a:rPr>
              <a:t>TAKING IT PERSONAL</a:t>
            </a:r>
          </a:p>
        </p:txBody>
      </p:sp>
      <p:sp>
        <p:nvSpPr>
          <p:cNvPr id="3" name="TextBox 2"/>
          <p:cNvSpPr txBox="1"/>
          <p:nvPr/>
        </p:nvSpPr>
        <p:spPr>
          <a:xfrm>
            <a:off x="396241" y="1315881"/>
            <a:ext cx="8575040" cy="1815882"/>
          </a:xfrm>
          <a:prstGeom prst="rect">
            <a:avLst/>
          </a:prstGeom>
          <a:noFill/>
        </p:spPr>
        <p:txBody>
          <a:bodyPr wrap="square" rtlCol="0">
            <a:spAutoFit/>
          </a:bodyPr>
          <a:lstStyle/>
          <a:p>
            <a:pPr lvl="0" defTabSz="914400">
              <a:defRPr/>
            </a:pPr>
            <a:r>
              <a:rPr lang="en-US" sz="2800" dirty="0">
                <a:solidFill>
                  <a:srgbClr val="000000"/>
                </a:solidFill>
              </a:rPr>
              <a:t>Taking it personal results in a bruised ego. Communicative issues can be reduced by not taking it personal. When working with others, maintain a level of professionalism without involving ego or personal feelings. </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4553"/>
          <a:stretch/>
        </p:blipFill>
        <p:spPr>
          <a:xfrm>
            <a:off x="2441969" y="3131763"/>
            <a:ext cx="4423482" cy="316658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8343" y="6298344"/>
            <a:ext cx="406400" cy="406400"/>
          </a:xfrm>
          <a:prstGeom prst="rect">
            <a:avLst/>
          </a:prstGeom>
        </p:spPr>
      </p:pic>
    </p:spTree>
    <p:extLst>
      <p:ext uri="{BB962C8B-B14F-4D97-AF65-F5344CB8AC3E}">
        <p14:creationId xmlns:p14="http://schemas.microsoft.com/office/powerpoint/2010/main" val="1013867625"/>
      </p:ext>
    </p:extLst>
  </p:cSld>
  <p:clrMapOvr>
    <a:masterClrMapping/>
  </p:clrMapOvr>
  <mc:AlternateContent xmlns:mc="http://schemas.openxmlformats.org/markup-compatibility/2006" xmlns:p14="http://schemas.microsoft.com/office/powerpoint/2010/main">
    <mc:Choice Requires="p14">
      <p:transition spd="slow" p14:dur="2000" advTm="48184"/>
    </mc:Choice>
    <mc:Fallback xmlns="">
      <p:transition spd="slow" advTm="48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046" y="433138"/>
            <a:ext cx="8086335" cy="769441"/>
          </a:xfrm>
          <a:prstGeom prst="rect">
            <a:avLst/>
          </a:prstGeom>
          <a:noFill/>
        </p:spPr>
        <p:txBody>
          <a:bodyPr wrap="square" rtlCol="0">
            <a:spAutoFit/>
          </a:bodyPr>
          <a:lstStyle/>
          <a:p>
            <a:pPr algn="ctr"/>
            <a:r>
              <a:rPr lang="en-US" sz="4400" b="1" dirty="0">
                <a:solidFill>
                  <a:srgbClr val="000000"/>
                </a:solidFill>
              </a:rPr>
              <a:t>TAKING IT PERSONAL</a:t>
            </a:r>
          </a:p>
        </p:txBody>
      </p:sp>
      <p:sp>
        <p:nvSpPr>
          <p:cNvPr id="3" name="TextBox 2"/>
          <p:cNvSpPr txBox="1"/>
          <p:nvPr/>
        </p:nvSpPr>
        <p:spPr>
          <a:xfrm>
            <a:off x="523266" y="1202579"/>
            <a:ext cx="8204333" cy="1815882"/>
          </a:xfrm>
          <a:prstGeom prst="rect">
            <a:avLst/>
          </a:prstGeom>
          <a:noFill/>
        </p:spPr>
        <p:txBody>
          <a:bodyPr wrap="square" rtlCol="0">
            <a:spAutoFit/>
          </a:bodyPr>
          <a:lstStyle/>
          <a:p>
            <a:pPr lvl="0" defTabSz="914400">
              <a:defRPr/>
            </a:pPr>
            <a:r>
              <a:rPr lang="en-US" sz="2800" dirty="0">
                <a:solidFill>
                  <a:srgbClr val="000000"/>
                </a:solidFill>
              </a:rPr>
              <a:t>At your managers meeting your supervisor mentions that a few managers weren’t completing monthly tasks. As your supervisor is discussing this, they glance over towards you and the two of you meet eye to eye.</a:t>
            </a: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t="4725" b="4433"/>
          <a:stretch/>
        </p:blipFill>
        <p:spPr>
          <a:xfrm>
            <a:off x="2309813" y="3119120"/>
            <a:ext cx="4622800" cy="3149600"/>
          </a:xfrm>
          <a:prstGeom prst="rect">
            <a:avLst/>
          </a:prstGeom>
        </p:spPr>
      </p:pic>
      <p:grpSp>
        <p:nvGrpSpPr>
          <p:cNvPr id="11" name="Group 10"/>
          <p:cNvGrpSpPr/>
          <p:nvPr/>
        </p:nvGrpSpPr>
        <p:grpSpPr>
          <a:xfrm>
            <a:off x="4330699" y="3596278"/>
            <a:ext cx="529168" cy="313489"/>
            <a:chOff x="4380548" y="3607117"/>
            <a:chExt cx="521654" cy="314325"/>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887" r="100000">
                          <a14:foregroundMark x1="5660" y1="6061" x2="11321" y2="78788"/>
                        </a14:backgroundRemoval>
                      </a14:imgEffect>
                    </a14:imgLayer>
                  </a14:imgProps>
                </a:ext>
              </a:extLst>
            </a:blip>
            <a:srcRect r="52327"/>
            <a:stretch/>
          </p:blipFill>
          <p:spPr>
            <a:xfrm>
              <a:off x="4380548" y="3607117"/>
              <a:ext cx="240666" cy="31432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887" r="100000">
                          <a14:foregroundMark x1="5660" y1="6061" x2="11321" y2="78788"/>
                        </a14:backgroundRemoval>
                      </a14:imgEffect>
                    </a14:imgLayer>
                  </a14:imgProps>
                </a:ext>
              </a:extLst>
            </a:blip>
            <a:srcRect t="52425" r="52327"/>
            <a:stretch/>
          </p:blipFill>
          <p:spPr>
            <a:xfrm>
              <a:off x="4661536" y="3771900"/>
              <a:ext cx="240666" cy="149541"/>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47200" y="6299200"/>
            <a:ext cx="406400" cy="406400"/>
          </a:xfrm>
          <a:prstGeom prst="rect">
            <a:avLst/>
          </a:prstGeom>
        </p:spPr>
      </p:pic>
    </p:spTree>
    <p:custDataLst>
      <p:tags r:id="rId1"/>
    </p:custDataLst>
    <p:extLst>
      <p:ext uri="{BB962C8B-B14F-4D97-AF65-F5344CB8AC3E}">
        <p14:creationId xmlns:p14="http://schemas.microsoft.com/office/powerpoint/2010/main" val="2838523105"/>
      </p:ext>
    </p:extLst>
  </p:cSld>
  <p:clrMapOvr>
    <a:masterClrMapping/>
  </p:clrMapOvr>
  <mc:AlternateContent xmlns:mc="http://schemas.openxmlformats.org/markup-compatibility/2006" xmlns:p14="http://schemas.microsoft.com/office/powerpoint/2010/main">
    <mc:Choice Requires="p14">
      <p:transition spd="slow" p14:dur="2000" advTm="24453"/>
    </mc:Choice>
    <mc:Fallback xmlns="">
      <p:transition spd="slow" advTm="2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nodeType="afterEffect">
                                  <p:stCondLst>
                                    <p:cond delay="7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266" y="1214883"/>
            <a:ext cx="8204333" cy="1815882"/>
          </a:xfrm>
          <a:prstGeom prst="rect">
            <a:avLst/>
          </a:prstGeom>
          <a:noFill/>
        </p:spPr>
        <p:txBody>
          <a:bodyPr wrap="square" rtlCol="0">
            <a:spAutoFit/>
          </a:bodyPr>
          <a:lstStyle/>
          <a:p>
            <a:pPr lvl="0" defTabSz="914400">
              <a:defRPr/>
            </a:pPr>
            <a:r>
              <a:rPr lang="en-US" sz="2800" dirty="0">
                <a:solidFill>
                  <a:srgbClr val="000000"/>
                </a:solidFill>
              </a:rPr>
              <a:t>You immediately take offense to this even though they were not talking about you. You abruptly shout out, “NOT ME, WHY DID YOU LOOK AT ME? I FINISHED ALL MY TASKS!” </a:t>
            </a:r>
          </a:p>
        </p:txBody>
      </p:sp>
      <p:sp>
        <p:nvSpPr>
          <p:cNvPr id="7" name="TextBox 6"/>
          <p:cNvSpPr txBox="1"/>
          <p:nvPr/>
        </p:nvSpPr>
        <p:spPr>
          <a:xfrm>
            <a:off x="578046" y="433138"/>
            <a:ext cx="8086335" cy="769441"/>
          </a:xfrm>
          <a:prstGeom prst="rect">
            <a:avLst/>
          </a:prstGeom>
          <a:noFill/>
        </p:spPr>
        <p:txBody>
          <a:bodyPr wrap="square" rtlCol="0">
            <a:spAutoFit/>
          </a:bodyPr>
          <a:lstStyle/>
          <a:p>
            <a:pPr algn="ctr"/>
            <a:r>
              <a:rPr lang="en-US" sz="4400" b="1" dirty="0">
                <a:solidFill>
                  <a:srgbClr val="000000"/>
                </a:solidFill>
              </a:rPr>
              <a:t>TAKING IT PERSONAL</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b="4432"/>
          <a:stretch/>
        </p:blipFill>
        <p:spPr>
          <a:xfrm>
            <a:off x="2307722" y="2907567"/>
            <a:ext cx="4641718" cy="3326989"/>
          </a:xfrm>
          <a:prstGeom prst="rect">
            <a:avLst/>
          </a:prstGeom>
        </p:spPr>
      </p:pic>
      <p:pic>
        <p:nvPicPr>
          <p:cNvPr id="9" name="Picture 8"/>
          <p:cNvPicPr>
            <a:picLocks noChangeAspect="1"/>
          </p:cNvPicPr>
          <p:nvPr/>
        </p:nvPicPr>
        <p:blipFill rotWithShape="1">
          <a:blip r:embed="rId4" cstate="email">
            <a:duotone>
              <a:prstClr val="black"/>
              <a:schemeClr val="accent2">
                <a:tint val="45000"/>
                <a:satMod val="400000"/>
              </a:schemeClr>
            </a:duotone>
            <a:extLst>
              <a:ext uri="{28A0092B-C50C-407E-A947-70E740481C1C}">
                <a14:useLocalDpi xmlns:a14="http://schemas.microsoft.com/office/drawing/2010/main"/>
              </a:ext>
            </a:extLst>
          </a:blip>
          <a:srcRect b="4432"/>
          <a:stretch/>
        </p:blipFill>
        <p:spPr>
          <a:xfrm flipH="1">
            <a:off x="2307722" y="2907567"/>
            <a:ext cx="4641718" cy="332698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9228" y="6234556"/>
            <a:ext cx="406400" cy="406400"/>
          </a:xfrm>
          <a:prstGeom prst="rect">
            <a:avLst/>
          </a:prstGeom>
        </p:spPr>
      </p:pic>
    </p:spTree>
    <p:extLst>
      <p:ext uri="{BB962C8B-B14F-4D97-AF65-F5344CB8AC3E}">
        <p14:creationId xmlns:p14="http://schemas.microsoft.com/office/powerpoint/2010/main" val="2063490440"/>
      </p:ext>
    </p:extLst>
  </p:cSld>
  <p:clrMapOvr>
    <a:masterClrMapping/>
  </p:clrMapOvr>
  <mc:AlternateContent xmlns:mc="http://schemas.openxmlformats.org/markup-compatibility/2006" xmlns:p14="http://schemas.microsoft.com/office/powerpoint/2010/main">
    <mc:Choice Requires="p14">
      <p:transition spd="slow" p14:dur="2000" advTm="43143"/>
    </mc:Choice>
    <mc:Fallback xmlns="">
      <p:transition spd="slow" advTm="4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2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1312" y="5740399"/>
            <a:ext cx="1303327" cy="1303327"/>
          </a:xfrm>
          <a:prstGeom prst="rect">
            <a:avLst/>
          </a:prstGeom>
        </p:spPr>
      </p:pic>
      <p:sp>
        <p:nvSpPr>
          <p:cNvPr id="4" name="TextBox 3"/>
          <p:cNvSpPr txBox="1"/>
          <p:nvPr/>
        </p:nvSpPr>
        <p:spPr>
          <a:xfrm>
            <a:off x="523266" y="4353955"/>
            <a:ext cx="7930017" cy="1815882"/>
          </a:xfrm>
          <a:prstGeom prst="rect">
            <a:avLst/>
          </a:prstGeom>
          <a:noFill/>
        </p:spPr>
        <p:txBody>
          <a:bodyPr wrap="square" rtlCol="0">
            <a:spAutoFit/>
          </a:bodyPr>
          <a:lstStyle/>
          <a:p>
            <a:pPr lvl="0" defTabSz="914400">
              <a:defRPr/>
            </a:pPr>
            <a:r>
              <a:rPr lang="en-US" sz="2800" b="1" dirty="0">
                <a:solidFill>
                  <a:srgbClr val="C00000"/>
                </a:solidFill>
              </a:rPr>
              <a:t>TAKING IT PERSONAL:</a:t>
            </a:r>
          </a:p>
          <a:p>
            <a:pPr lvl="0" defTabSz="914400">
              <a:defRPr/>
            </a:pPr>
            <a:r>
              <a:rPr lang="en-US" sz="2800" dirty="0">
                <a:solidFill>
                  <a:srgbClr val="C00000"/>
                </a:solidFill>
              </a:rPr>
              <a:t>Assuming that your supervisor is talking about you just because they looked towards you. You believe they are attacking you in front of everyone.  </a:t>
            </a:r>
          </a:p>
        </p:txBody>
      </p:sp>
      <p:sp>
        <p:nvSpPr>
          <p:cNvPr id="11" name="TextBox 10"/>
          <p:cNvSpPr txBox="1"/>
          <p:nvPr/>
        </p:nvSpPr>
        <p:spPr>
          <a:xfrm>
            <a:off x="578046" y="433138"/>
            <a:ext cx="8086335" cy="769441"/>
          </a:xfrm>
          <a:prstGeom prst="rect">
            <a:avLst/>
          </a:prstGeom>
          <a:noFill/>
        </p:spPr>
        <p:txBody>
          <a:bodyPr wrap="square" rtlCol="0">
            <a:spAutoFit/>
          </a:bodyPr>
          <a:lstStyle/>
          <a:p>
            <a:pPr algn="ctr"/>
            <a:r>
              <a:rPr lang="en-US" sz="4400" b="1" dirty="0">
                <a:solidFill>
                  <a:srgbClr val="000000"/>
                </a:solidFill>
              </a:rPr>
              <a:t>TAKING IT PERSONAL</a:t>
            </a:r>
          </a:p>
        </p:txBody>
      </p:sp>
      <p:pic>
        <p:nvPicPr>
          <p:cNvPr id="2" name="Picture 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524" b="95971" l="9890" r="89973">
                        <a14:foregroundMark x1="34890" y1="93590" x2="73489" y2="93773"/>
                      </a14:backgroundRemoval>
                    </a14:imgEffect>
                  </a14:imgLayer>
                </a14:imgProps>
              </a:ext>
              <a:ext uri="{28A0092B-C50C-407E-A947-70E740481C1C}">
                <a14:useLocalDpi xmlns:a14="http://schemas.microsoft.com/office/drawing/2010/main"/>
              </a:ext>
            </a:extLst>
          </a:blip>
          <a:srcRect b="4432"/>
          <a:stretch/>
        </p:blipFill>
        <p:spPr>
          <a:xfrm>
            <a:off x="3700431" y="1255352"/>
            <a:ext cx="4323080" cy="3098603"/>
          </a:xfrm>
          <a:prstGeom prst="rect">
            <a:avLst/>
          </a:prstGeom>
        </p:spPr>
      </p:pic>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3480" b="95788" l="3297" r="89973"/>
                    </a14:imgEffect>
                  </a14:imgLayer>
                </a14:imgProps>
              </a:ext>
              <a:ext uri="{28A0092B-C50C-407E-A947-70E740481C1C}">
                <a14:useLocalDpi xmlns:a14="http://schemas.microsoft.com/office/drawing/2010/main"/>
              </a:ext>
            </a:extLst>
          </a:blip>
          <a:srcRect b="4432"/>
          <a:stretch/>
        </p:blipFill>
        <p:spPr>
          <a:xfrm flipH="1">
            <a:off x="862526" y="1040525"/>
            <a:ext cx="4622800" cy="331343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84639" y="6299200"/>
            <a:ext cx="406400" cy="406400"/>
          </a:xfrm>
          <a:prstGeom prst="rect">
            <a:avLst/>
          </a:prstGeom>
        </p:spPr>
      </p:pic>
    </p:spTree>
    <p:extLst>
      <p:ext uri="{BB962C8B-B14F-4D97-AF65-F5344CB8AC3E}">
        <p14:creationId xmlns:p14="http://schemas.microsoft.com/office/powerpoint/2010/main" val="436681715"/>
      </p:ext>
    </p:extLst>
  </p:cSld>
  <p:clrMapOvr>
    <a:masterClrMapping/>
  </p:clrMapOvr>
  <mc:AlternateContent xmlns:mc="http://schemas.openxmlformats.org/markup-compatibility/2006" xmlns:p14="http://schemas.microsoft.com/office/powerpoint/2010/main">
    <mc:Choice Requires="p14">
      <p:transition spd="slow" p14:dur="2000" advTm="28196"/>
    </mc:Choice>
    <mc:Fallback xmlns="">
      <p:transition spd="slow" advTm="2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63" presetClass="path" presetSubtype="0" accel="50000" decel="50000" fill="hold" nodeType="withEffect">
                                  <p:stCondLst>
                                    <p:cond delay="0"/>
                                  </p:stCondLst>
                                  <p:childTnLst>
                                    <p:animMotion origin="layout" path="M -0.57483 -0.0051 L -3.88889E-6 -1.85185E-6 " pathEditMode="relative" rAng="0" ptsTypes="AA">
                                      <p:cBhvr>
                                        <p:cTn id="8" dur="1000" fill="hold"/>
                                        <p:tgtEl>
                                          <p:spTgt spid="13"/>
                                        </p:tgtEl>
                                        <p:attrNameLst>
                                          <p:attrName>ppt_x</p:attrName>
                                          <p:attrName>ppt_y</p:attrName>
                                        </p:attrNameLst>
                                      </p:cBhvr>
                                      <p:rCtr x="28802" y="46"/>
                                    </p:animMotion>
                                  </p:childTnLst>
                                </p:cTn>
                              </p:par>
                              <p:par>
                                <p:cTn id="9" presetID="35" presetClass="path" presetSubtype="0" accel="50000" decel="50000" fill="hold" nodeType="withEffect">
                                  <p:stCondLst>
                                    <p:cond delay="0"/>
                                  </p:stCondLst>
                                  <p:childTnLst>
                                    <p:animMotion origin="layout" path="M 0.45452 0.00926 L 8.33333E-7 1.48148E-6 " pathEditMode="relative" rAng="0" ptsTypes="AA">
                                      <p:cBhvr>
                                        <p:cTn id="10" dur="1000" fill="hold"/>
                                        <p:tgtEl>
                                          <p:spTgt spid="2"/>
                                        </p:tgtEl>
                                        <p:attrNameLst>
                                          <p:attrName>ppt_x</p:attrName>
                                          <p:attrName>ppt_y</p:attrName>
                                        </p:attrNameLst>
                                      </p:cBhvr>
                                      <p:rCtr x="-22934" y="-62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1312" y="5740399"/>
            <a:ext cx="1303327" cy="1303327"/>
          </a:xfrm>
          <a:prstGeom prst="rect">
            <a:avLst/>
          </a:prstGeom>
        </p:spPr>
      </p:pic>
      <p:sp>
        <p:nvSpPr>
          <p:cNvPr id="5" name="TextBox 4"/>
          <p:cNvSpPr txBox="1"/>
          <p:nvPr/>
        </p:nvSpPr>
        <p:spPr>
          <a:xfrm>
            <a:off x="565315" y="1303708"/>
            <a:ext cx="8083636" cy="1815882"/>
          </a:xfrm>
          <a:prstGeom prst="rect">
            <a:avLst/>
          </a:prstGeom>
          <a:solidFill>
            <a:schemeClr val="bg1"/>
          </a:solidFill>
        </p:spPr>
        <p:txBody>
          <a:bodyPr wrap="square" rtlCol="0">
            <a:spAutoFit/>
          </a:bodyPr>
          <a:lstStyle/>
          <a:p>
            <a:pPr lvl="0" defTabSz="914400">
              <a:defRPr/>
            </a:pPr>
            <a:r>
              <a:rPr lang="en-US" sz="2800" b="1" dirty="0">
                <a:solidFill>
                  <a:schemeClr val="tx1">
                    <a:lumMod val="50000"/>
                  </a:schemeClr>
                </a:solidFill>
              </a:rPr>
              <a:t>NOT TAKING IT PERSONAL:</a:t>
            </a:r>
          </a:p>
          <a:p>
            <a:pPr lvl="0" defTabSz="914400">
              <a:defRPr/>
            </a:pPr>
            <a:r>
              <a:rPr lang="en-US" sz="2800" dirty="0">
                <a:solidFill>
                  <a:schemeClr val="tx1">
                    <a:lumMod val="50000"/>
                  </a:schemeClr>
                </a:solidFill>
              </a:rPr>
              <a:t>Avoid receiving comments as a directed towards you if you know your work is completed. If you are unsure, after the meeting, ask supervisor to clarify.</a:t>
            </a:r>
          </a:p>
        </p:txBody>
      </p:sp>
      <p:sp>
        <p:nvSpPr>
          <p:cNvPr id="12" name="TextBox 11"/>
          <p:cNvSpPr txBox="1"/>
          <p:nvPr/>
        </p:nvSpPr>
        <p:spPr>
          <a:xfrm>
            <a:off x="578046" y="433138"/>
            <a:ext cx="8086335" cy="769441"/>
          </a:xfrm>
          <a:prstGeom prst="rect">
            <a:avLst/>
          </a:prstGeom>
          <a:noFill/>
        </p:spPr>
        <p:txBody>
          <a:bodyPr wrap="square" rtlCol="0">
            <a:spAutoFit/>
          </a:bodyPr>
          <a:lstStyle/>
          <a:p>
            <a:pPr algn="ctr"/>
            <a:r>
              <a:rPr lang="en-US" sz="4400" b="1" dirty="0">
                <a:solidFill>
                  <a:srgbClr val="000000"/>
                </a:solidFill>
              </a:rPr>
              <a:t>TAKING IT PERSONAL- EX:1</a:t>
            </a:r>
          </a:p>
        </p:txBody>
      </p:sp>
      <p:pic>
        <p:nvPicPr>
          <p:cNvPr id="13" name="Picture 12"/>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3480" b="95788" l="3297" r="89973"/>
                    </a14:imgEffect>
                  </a14:imgLayer>
                </a14:imgProps>
              </a:ext>
              <a:ext uri="{28A0092B-C50C-407E-A947-70E740481C1C}">
                <a14:useLocalDpi xmlns:a14="http://schemas.microsoft.com/office/drawing/2010/main"/>
              </a:ext>
            </a:extLst>
          </a:blip>
          <a:srcRect b="4432"/>
          <a:stretch/>
        </p:blipFill>
        <p:spPr>
          <a:xfrm>
            <a:off x="3763030" y="2826424"/>
            <a:ext cx="4622800" cy="3313430"/>
          </a:xfrm>
          <a:prstGeom prst="rect">
            <a:avLst/>
          </a:prstGeom>
        </p:spPr>
      </p:pic>
      <p:pic>
        <p:nvPicPr>
          <p:cNvPr id="14" name="Picture 13"/>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524" b="95971" l="9890" r="89973">
                        <a14:foregroundMark x1="34890" y1="93590" x2="73489" y2="93773"/>
                      </a14:backgroundRemoval>
                    </a14:imgEffect>
                  </a14:imgLayer>
                </a14:imgProps>
              </a:ext>
              <a:ext uri="{28A0092B-C50C-407E-A947-70E740481C1C}">
                <a14:useLocalDpi xmlns:a14="http://schemas.microsoft.com/office/drawing/2010/main"/>
              </a:ext>
            </a:extLst>
          </a:blip>
          <a:srcRect b="4432"/>
          <a:stretch/>
        </p:blipFill>
        <p:spPr>
          <a:xfrm flipH="1">
            <a:off x="1201697" y="3041251"/>
            <a:ext cx="4323080" cy="309860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84639" y="6299200"/>
            <a:ext cx="406400" cy="406400"/>
          </a:xfrm>
          <a:prstGeom prst="rect">
            <a:avLst/>
          </a:prstGeom>
        </p:spPr>
      </p:pic>
    </p:spTree>
    <p:extLst>
      <p:ext uri="{BB962C8B-B14F-4D97-AF65-F5344CB8AC3E}">
        <p14:creationId xmlns:p14="http://schemas.microsoft.com/office/powerpoint/2010/main" val="1172665688"/>
      </p:ext>
    </p:extLst>
  </p:cSld>
  <p:clrMapOvr>
    <a:masterClrMapping/>
  </p:clrMapOvr>
  <mc:AlternateContent xmlns:mc="http://schemas.openxmlformats.org/markup-compatibility/2006" xmlns:p14="http://schemas.microsoft.com/office/powerpoint/2010/main">
    <mc:Choice Requires="p14">
      <p:transition spd="slow" p14:dur="2000" advTm="52089"/>
    </mc:Choice>
    <mc:Fallback xmlns="">
      <p:transition spd="slow" advTm="5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63" presetClass="path" presetSubtype="0" accel="50000" decel="50000" fill="hold" nodeType="withEffect">
                                  <p:stCondLst>
                                    <p:cond delay="0"/>
                                  </p:stCondLst>
                                  <p:childTnLst>
                                    <p:animMotion origin="layout" path="M -0.81129 -0.00393 L 3.88889E-6 -3.7037E-6 " pathEditMode="relative" rAng="0" ptsTypes="AA">
                                      <p:cBhvr>
                                        <p:cTn id="8" dur="1000" fill="hold"/>
                                        <p:tgtEl>
                                          <p:spTgt spid="13"/>
                                        </p:tgtEl>
                                        <p:attrNameLst>
                                          <p:attrName>ppt_x</p:attrName>
                                          <p:attrName>ppt_y</p:attrName>
                                        </p:attrNameLst>
                                      </p:cBhvr>
                                      <p:rCtr x="40556" y="185"/>
                                    </p:animMotion>
                                  </p:childTnLst>
                                </p:cTn>
                              </p:par>
                              <p:par>
                                <p:cTn id="9" presetID="35" presetClass="path" presetSubtype="0" accel="50000" decel="50000" fill="hold" nodeType="withEffect">
                                  <p:stCondLst>
                                    <p:cond delay="0"/>
                                  </p:stCondLst>
                                  <p:childTnLst>
                                    <p:animMotion origin="layout" path="M 0.7783 0.00741 L 1.66667E-6 -4.44444E-6 " pathEditMode="relative" rAng="0" ptsTypes="AA">
                                      <p:cBhvr>
                                        <p:cTn id="10" dur="1000" fill="hold"/>
                                        <p:tgtEl>
                                          <p:spTgt spid="14"/>
                                        </p:tgtEl>
                                        <p:attrNameLst>
                                          <p:attrName>ppt_x</p:attrName>
                                          <p:attrName>ppt_y</p:attrName>
                                        </p:attrNameLst>
                                      </p:cBhvr>
                                      <p:rCtr x="-38924" y="-37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REDIRECTING CONVERSATIONS</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688405" y="1487648"/>
            <a:ext cx="7874054" cy="1384995"/>
          </a:xfrm>
          <a:prstGeom prst="rect">
            <a:avLst/>
          </a:prstGeom>
          <a:noFill/>
        </p:spPr>
        <p:txBody>
          <a:bodyPr wrap="square" rtlCol="0">
            <a:spAutoFit/>
          </a:bodyPr>
          <a:lstStyle/>
          <a:p>
            <a:pPr lvl="0" defTabSz="914400">
              <a:defRPr/>
            </a:pPr>
            <a:r>
              <a:rPr lang="en-US" sz="2800" dirty="0">
                <a:solidFill>
                  <a:srgbClr val="000000"/>
                </a:solidFill>
              </a:rPr>
              <a:t>Conversations can start one way and end in another. When having a conversation that turns sour or bitter, consider the following steps to redirect conversation:</a:t>
            </a:r>
          </a:p>
        </p:txBody>
      </p:sp>
      <p:sp>
        <p:nvSpPr>
          <p:cNvPr id="5" name="TextBox 4"/>
          <p:cNvSpPr txBox="1"/>
          <p:nvPr/>
        </p:nvSpPr>
        <p:spPr>
          <a:xfrm>
            <a:off x="641264" y="3143047"/>
            <a:ext cx="5078816" cy="1815882"/>
          </a:xfrm>
          <a:prstGeom prst="rect">
            <a:avLst/>
          </a:prstGeom>
          <a:noFill/>
        </p:spPr>
        <p:txBody>
          <a:bodyPr wrap="square" rtlCol="0">
            <a:spAutoFit/>
          </a:bodyPr>
          <a:lstStyle/>
          <a:p>
            <a:pPr marL="342900" indent="-342900">
              <a:buFont typeface="Wingdings" panose="05000000000000000000" pitchFamily="2" charset="2"/>
              <a:buChar char="Ø"/>
            </a:pPr>
            <a:r>
              <a:rPr lang="en-US" sz="2800" i="1" dirty="0">
                <a:solidFill>
                  <a:srgbClr val="000000"/>
                </a:solidFill>
              </a:rPr>
              <a:t>Opposition</a:t>
            </a:r>
            <a:r>
              <a:rPr lang="en-US" sz="2800" dirty="0">
                <a:solidFill>
                  <a:srgbClr val="000000"/>
                </a:solidFill>
              </a:rPr>
              <a:t> to </a:t>
            </a:r>
            <a:r>
              <a:rPr lang="en-US" sz="2800" i="1" dirty="0">
                <a:solidFill>
                  <a:srgbClr val="000000"/>
                </a:solidFill>
              </a:rPr>
              <a:t>Partnership</a:t>
            </a:r>
          </a:p>
          <a:p>
            <a:pPr marL="342900" indent="-342900">
              <a:buFont typeface="Wingdings" panose="05000000000000000000" pitchFamily="2" charset="2"/>
              <a:buChar char="Ø"/>
            </a:pPr>
            <a:r>
              <a:rPr lang="en-US" sz="2800" i="1" dirty="0">
                <a:solidFill>
                  <a:srgbClr val="000000"/>
                </a:solidFill>
              </a:rPr>
              <a:t>Verbalize</a:t>
            </a:r>
            <a:r>
              <a:rPr lang="en-US" sz="2800" dirty="0">
                <a:solidFill>
                  <a:srgbClr val="000000"/>
                </a:solidFill>
              </a:rPr>
              <a:t> your </a:t>
            </a:r>
            <a:r>
              <a:rPr lang="en-US" sz="2800" i="1" dirty="0">
                <a:solidFill>
                  <a:srgbClr val="000000"/>
                </a:solidFill>
              </a:rPr>
              <a:t>Intention</a:t>
            </a:r>
          </a:p>
          <a:p>
            <a:pPr marL="342900" indent="-342900">
              <a:buFont typeface="Wingdings" panose="05000000000000000000" pitchFamily="2" charset="2"/>
              <a:buChar char="Ø"/>
            </a:pPr>
            <a:r>
              <a:rPr lang="en-US" sz="2800" i="1" dirty="0">
                <a:solidFill>
                  <a:srgbClr val="000000"/>
                </a:solidFill>
              </a:rPr>
              <a:t>Avoid Assumptions</a:t>
            </a:r>
          </a:p>
          <a:p>
            <a:pPr marL="342900" indent="-342900">
              <a:buFont typeface="Wingdings" panose="05000000000000000000" pitchFamily="2" charset="2"/>
              <a:buChar char="Ø"/>
            </a:pPr>
            <a:r>
              <a:rPr lang="en-US" sz="2800" i="1" dirty="0">
                <a:solidFill>
                  <a:srgbClr val="000000"/>
                </a:solidFill>
              </a:rPr>
              <a:t>Consider</a:t>
            </a:r>
            <a:r>
              <a:rPr lang="en-US" sz="2800" dirty="0">
                <a:solidFill>
                  <a:srgbClr val="000000"/>
                </a:solidFill>
              </a:rPr>
              <a:t> others </a:t>
            </a:r>
            <a:r>
              <a:rPr lang="en-US" sz="2800" i="1" dirty="0">
                <a:solidFill>
                  <a:srgbClr val="000000"/>
                </a:solidFill>
              </a:rPr>
              <a:t>Perspective</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78480" y="3021127"/>
            <a:ext cx="3093845" cy="3093845"/>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14543" y="6320971"/>
            <a:ext cx="406400" cy="406400"/>
          </a:xfrm>
          <a:prstGeom prst="rect">
            <a:avLst/>
          </a:prstGeom>
        </p:spPr>
      </p:pic>
    </p:spTree>
    <p:custDataLst>
      <p:tags r:id="rId1"/>
    </p:custDataLst>
    <p:extLst>
      <p:ext uri="{BB962C8B-B14F-4D97-AF65-F5344CB8AC3E}">
        <p14:creationId xmlns:p14="http://schemas.microsoft.com/office/powerpoint/2010/main" val="2053664024"/>
      </p:ext>
    </p:extLst>
  </p:cSld>
  <p:clrMapOvr>
    <a:masterClrMapping/>
  </p:clrMapOvr>
  <mc:AlternateContent xmlns:mc="http://schemas.openxmlformats.org/markup-compatibility/2006" xmlns:p14="http://schemas.microsoft.com/office/powerpoint/2010/main">
    <mc:Choice Requires="p14">
      <p:transition spd="slow" p14:dur="2000" advTm="31442"/>
    </mc:Choice>
    <mc:Fallback xmlns="">
      <p:transition spd="slow" advTm="3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8" presetClass="emph" presetSubtype="0" fill="hold" nodeType="withEffect">
                                  <p:stCondLst>
                                    <p:cond delay="0"/>
                                  </p:stCondLst>
                                  <p:childTnLst>
                                    <p:animRot by="21600000">
                                      <p:cBhvr>
                                        <p:cTn id="8" dur="2000" fill="hold"/>
                                        <p:tgtEl>
                                          <p:spTgt spid="6"/>
                                        </p:tgtEl>
                                        <p:attrNameLst>
                                          <p:attrName>r</p:attrName>
                                        </p:attrNameLst>
                                      </p:cBhvr>
                                    </p:animRot>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accel="50000" decel="50000" fill="hold" nodeType="withEffect">
                                  <p:stCondLst>
                                    <p:cond delay="0"/>
                                  </p:stCondLst>
                                  <p:childTnLst>
                                    <p:animMotion origin="layout" path="M 3.05556E-6 -3.7037E-7 L 0.2776 0.00093 " pathEditMode="relative" rAng="0" ptsTypes="AA">
                                      <p:cBhvr>
                                        <p:cTn id="14" dur="1000" fill="hold"/>
                                        <p:tgtEl>
                                          <p:spTgt spid="6"/>
                                        </p:tgtEl>
                                        <p:attrNameLst>
                                          <p:attrName>ppt_x</p:attrName>
                                          <p:attrName>ppt_y</p:attrName>
                                        </p:attrNameLst>
                                      </p:cBhvr>
                                      <p:rCtr x="13872" y="46"/>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OPPOSITION TO PARTNERSHIP</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641264" y="1510112"/>
            <a:ext cx="7968343" cy="1384995"/>
          </a:xfrm>
          <a:prstGeom prst="rect">
            <a:avLst/>
          </a:prstGeom>
          <a:noFill/>
        </p:spPr>
        <p:txBody>
          <a:bodyPr wrap="square" rtlCol="0">
            <a:spAutoFit/>
          </a:bodyPr>
          <a:lstStyle/>
          <a:p>
            <a:pPr lvl="0" defTabSz="914400">
              <a:defRPr/>
            </a:pPr>
            <a:r>
              <a:rPr lang="en-US" sz="2800" dirty="0">
                <a:solidFill>
                  <a:srgbClr val="000000"/>
                </a:solidFill>
              </a:rPr>
              <a:t>When having a difficult conversation, it is easy to see your conversational partner as your opponent. Consider them as your partner, not your enemy:</a:t>
            </a:r>
          </a:p>
        </p:txBody>
      </p:sp>
      <p:sp>
        <p:nvSpPr>
          <p:cNvPr id="7" name="Right Arrow 6"/>
          <p:cNvSpPr/>
          <p:nvPr/>
        </p:nvSpPr>
        <p:spPr>
          <a:xfrm rot="7110926">
            <a:off x="6565519" y="3105641"/>
            <a:ext cx="2041173" cy="1489194"/>
          </a:xfrm>
          <a:prstGeom prst="rightArrow">
            <a:avLst>
              <a:gd name="adj1" fmla="val 43865"/>
              <a:gd name="adj2" fmla="val 68255"/>
            </a:avLst>
          </a:prstGeom>
          <a:solidFill>
            <a:schemeClr val="dk1">
              <a:tint val="100000"/>
              <a:shade val="100000"/>
              <a:satMod val="130000"/>
            </a:schemeClr>
          </a:solidFill>
          <a:ln>
            <a:noFill/>
          </a:ln>
          <a:effectLst>
            <a:outerShdw blurRad="225425" dist="50800" dir="5220000" algn="ctr">
              <a:srgbClr val="000000">
                <a:alpha val="33000"/>
              </a:srgbClr>
            </a:outerShdw>
          </a:effectLst>
          <a:scene3d>
            <a:camera prst="isometricLeftDown">
              <a:rot lat="1681459" lon="268583" rev="20287095"/>
            </a:camera>
            <a:lightRig rig="harsh" dir="t">
              <a:rot lat="0" lon="0" rev="3000000"/>
            </a:lightRig>
          </a:scene3d>
          <a:sp3d extrusionH="254000" contourW="19050">
            <a:bevelT w="82550" h="44450" prst="angle"/>
            <a:bevelB w="82550" h="44450" prst="angle"/>
            <a:contourClr>
              <a:srgbClr val="FFFFFF"/>
            </a:contourClr>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Right Arrow 7"/>
          <p:cNvSpPr/>
          <p:nvPr/>
        </p:nvSpPr>
        <p:spPr>
          <a:xfrm rot="18045747">
            <a:off x="6272720" y="4533608"/>
            <a:ext cx="2005432" cy="1463118"/>
          </a:xfrm>
          <a:prstGeom prst="rightArrow">
            <a:avLst>
              <a:gd name="adj1" fmla="val 43865"/>
              <a:gd name="adj2" fmla="val 68255"/>
            </a:avLst>
          </a:prstGeom>
          <a:solidFill>
            <a:srgbClr val="FF0000"/>
          </a:solidFill>
          <a:ln>
            <a:noFill/>
          </a:ln>
          <a:effectLst>
            <a:outerShdw blurRad="225425" dist="50800" dir="5220000" algn="ctr">
              <a:srgbClr val="000000">
                <a:alpha val="33000"/>
              </a:srgbClr>
            </a:outerShdw>
          </a:effectLst>
          <a:scene3d>
            <a:camera prst="isometricLeftDown">
              <a:rot lat="20709985" lon="225175" rev="20509398"/>
            </a:camera>
            <a:lightRig rig="harsh" dir="t">
              <a:rot lat="0" lon="0" rev="3000000"/>
            </a:lightRig>
          </a:scene3d>
          <a:sp3d extrusionH="254000" contourW="19050">
            <a:bevelT w="82550" h="44450" prst="angle"/>
            <a:bevelB w="82550" h="44450" prst="angle"/>
            <a:contourClr>
              <a:srgbClr val="FFFFFF"/>
            </a:contourClr>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Rectangle 4"/>
          <p:cNvSpPr/>
          <p:nvPr/>
        </p:nvSpPr>
        <p:spPr>
          <a:xfrm>
            <a:off x="641264" y="3616236"/>
            <a:ext cx="6216736" cy="1815882"/>
          </a:xfrm>
          <a:prstGeom prst="rect">
            <a:avLst/>
          </a:prstGeom>
        </p:spPr>
        <p:txBody>
          <a:bodyPr wrap="square">
            <a:spAutoFit/>
          </a:bodyPr>
          <a:lstStyle/>
          <a:p>
            <a:pPr marL="342900" lvl="0" indent="-342900" defTabSz="914400">
              <a:buFont typeface="Arial" panose="020B0604020202020204" pitchFamily="34" charset="0"/>
              <a:buChar char="•"/>
              <a:defRPr/>
            </a:pPr>
            <a:r>
              <a:rPr lang="en-US" sz="2800" dirty="0">
                <a:solidFill>
                  <a:srgbClr val="000000"/>
                </a:solidFill>
              </a:rPr>
              <a:t>Reposition the way you are speaking</a:t>
            </a:r>
          </a:p>
          <a:p>
            <a:pPr marL="342900" lvl="0" indent="-342900" defTabSz="914400">
              <a:buFont typeface="Arial" panose="020B0604020202020204" pitchFamily="34" charset="0"/>
              <a:buChar char="•"/>
              <a:defRPr/>
            </a:pPr>
            <a:r>
              <a:rPr lang="en-US" sz="2800" dirty="0">
                <a:solidFill>
                  <a:srgbClr val="000000"/>
                </a:solidFill>
              </a:rPr>
              <a:t>No longer “You vs Them” </a:t>
            </a:r>
          </a:p>
          <a:p>
            <a:pPr marL="342900" lvl="0" indent="-342900" defTabSz="914400">
              <a:buFont typeface="Arial" panose="020B0604020202020204" pitchFamily="34" charset="0"/>
              <a:buChar char="•"/>
              <a:defRPr/>
            </a:pPr>
            <a:r>
              <a:rPr lang="en-US" sz="2800" dirty="0">
                <a:solidFill>
                  <a:srgbClr val="000000"/>
                </a:solidFill>
              </a:rPr>
              <a:t>Tackle the problem collaboratively </a:t>
            </a:r>
          </a:p>
          <a:p>
            <a:pPr marL="342900" lvl="0" indent="-342900" defTabSz="914400">
              <a:buFont typeface="Arial" panose="020B0604020202020204" pitchFamily="34" charset="0"/>
              <a:buChar char="•"/>
              <a:defRPr/>
            </a:pPr>
            <a:r>
              <a:rPr lang="en-US" sz="2800" dirty="0">
                <a:solidFill>
                  <a:srgbClr val="000000"/>
                </a:solidFill>
              </a:rPr>
              <a:t>Consider offering help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358085" y="6299200"/>
            <a:ext cx="406400" cy="406400"/>
          </a:xfrm>
          <a:prstGeom prst="rect">
            <a:avLst/>
          </a:prstGeom>
        </p:spPr>
      </p:pic>
    </p:spTree>
    <p:custDataLst>
      <p:tags r:id="rId1"/>
    </p:custDataLst>
    <p:extLst>
      <p:ext uri="{BB962C8B-B14F-4D97-AF65-F5344CB8AC3E}">
        <p14:creationId xmlns:p14="http://schemas.microsoft.com/office/powerpoint/2010/main" val="2060659510"/>
      </p:ext>
    </p:extLst>
  </p:cSld>
  <p:clrMapOvr>
    <a:masterClrMapping/>
  </p:clrMapOvr>
  <mc:AlternateContent xmlns:mc="http://schemas.openxmlformats.org/markup-compatibility/2006" xmlns:p14="http://schemas.microsoft.com/office/powerpoint/2010/main">
    <mc:Choice Requires="p14">
      <p:transition spd="slow" p14:dur="2000" advTm="23444"/>
    </mc:Choice>
    <mc:Fallback xmlns="">
      <p:transition spd="slow" advTm="23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 presetClass="entr" presetSubtype="3"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1+#ppt_w/2"/>
                                          </p:val>
                                        </p:tav>
                                        <p:tav tm="100000">
                                          <p:val>
                                            <p:strVal val="#ppt_x"/>
                                          </p:val>
                                        </p:tav>
                                      </p:tavLst>
                                    </p:anim>
                                    <p:anim calcmode="lin" valueType="num">
                                      <p:cBhvr additive="base">
                                        <p:cTn id="10" dur="1000" fill="hold"/>
                                        <p:tgtEl>
                                          <p:spTgt spid="7"/>
                                        </p:tgtEl>
                                        <p:attrNameLst>
                                          <p:attrName>ppt_y</p:attrName>
                                        </p:attrNameLst>
                                      </p:cBhvr>
                                      <p:tavLst>
                                        <p:tav tm="0">
                                          <p:val>
                                            <p:strVal val="0-#ppt_h/2"/>
                                          </p:val>
                                        </p:tav>
                                        <p:tav tm="100000">
                                          <p:val>
                                            <p:strVal val="#ppt_y"/>
                                          </p:val>
                                        </p:tav>
                                      </p:tavLst>
                                    </p:anim>
                                  </p:childTnLst>
                                </p:cTn>
                              </p:par>
                              <p:par>
                                <p:cTn id="11" presetID="2"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OPPOSITION TO PARTNERSHIP</a:t>
            </a:r>
          </a:p>
        </p:txBody>
      </p:sp>
      <p:sp>
        <p:nvSpPr>
          <p:cNvPr id="3" name="TextBox 2"/>
          <p:cNvSpPr txBox="1"/>
          <p:nvPr/>
        </p:nvSpPr>
        <p:spPr>
          <a:xfrm>
            <a:off x="878767" y="1313082"/>
            <a:ext cx="7730840" cy="1384995"/>
          </a:xfrm>
          <a:prstGeom prst="rect">
            <a:avLst/>
          </a:prstGeom>
          <a:noFill/>
        </p:spPr>
        <p:txBody>
          <a:bodyPr wrap="square" rtlCol="0">
            <a:spAutoFit/>
          </a:bodyPr>
          <a:lstStyle/>
          <a:p>
            <a:r>
              <a:rPr lang="en-US" sz="2800" dirty="0">
                <a:solidFill>
                  <a:srgbClr val="000000"/>
                </a:solidFill>
              </a:rPr>
              <a:t>EX: A teacher is constantly late to return their BIC cart to cafeteria. You approach the teacher about returning their BIC bag in time. </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b="3953"/>
          <a:stretch/>
        </p:blipFill>
        <p:spPr>
          <a:xfrm>
            <a:off x="2214880" y="2698077"/>
            <a:ext cx="4818265" cy="347085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2771" y="6299200"/>
            <a:ext cx="406400" cy="406400"/>
          </a:xfrm>
          <a:prstGeom prst="rect">
            <a:avLst/>
          </a:prstGeom>
        </p:spPr>
      </p:pic>
    </p:spTree>
    <p:extLst>
      <p:ext uri="{BB962C8B-B14F-4D97-AF65-F5344CB8AC3E}">
        <p14:creationId xmlns:p14="http://schemas.microsoft.com/office/powerpoint/2010/main" val="1277817121"/>
      </p:ext>
    </p:extLst>
  </p:cSld>
  <p:clrMapOvr>
    <a:masterClrMapping/>
  </p:clrMapOvr>
  <mc:AlternateContent xmlns:mc="http://schemas.openxmlformats.org/markup-compatibility/2006" xmlns:p14="http://schemas.microsoft.com/office/powerpoint/2010/main">
    <mc:Choice Requires="p14">
      <p:transition spd="slow" p14:dur="2000" advTm="18100"/>
    </mc:Choice>
    <mc:Fallback xmlns="">
      <p:transition spd="slow" advTm="1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707" b="95604" l="9753" r="89973"/>
                    </a14:imgEffect>
                  </a14:imgLayer>
                </a14:imgProps>
              </a:ext>
              <a:ext uri="{28A0092B-C50C-407E-A947-70E740481C1C}">
                <a14:useLocalDpi xmlns:a14="http://schemas.microsoft.com/office/drawing/2010/main"/>
              </a:ext>
            </a:extLst>
          </a:blip>
          <a:srcRect t="5614" b="5080"/>
          <a:stretch/>
        </p:blipFill>
        <p:spPr>
          <a:xfrm>
            <a:off x="2371640" y="3254305"/>
            <a:ext cx="4428710" cy="2966358"/>
          </a:xfrm>
          <a:prstGeom prst="rect">
            <a:avLst/>
          </a:prstGeom>
        </p:spPr>
      </p:pic>
      <p:grpSp>
        <p:nvGrpSpPr>
          <p:cNvPr id="2" name="Group 1"/>
          <p:cNvGrpSpPr/>
          <p:nvPr/>
        </p:nvGrpSpPr>
        <p:grpSpPr>
          <a:xfrm>
            <a:off x="99551" y="1569626"/>
            <a:ext cx="9072087" cy="5503545"/>
            <a:chOff x="81352" y="1569626"/>
            <a:chExt cx="9072087" cy="5503545"/>
          </a:xfrm>
        </p:grpSpPr>
        <p:grpSp>
          <p:nvGrpSpPr>
            <p:cNvPr id="3" name="Group 2"/>
            <p:cNvGrpSpPr/>
            <p:nvPr/>
          </p:nvGrpSpPr>
          <p:grpSpPr>
            <a:xfrm>
              <a:off x="81352" y="1569626"/>
              <a:ext cx="8891751" cy="5503545"/>
              <a:chOff x="76736" y="3129388"/>
              <a:chExt cx="8891751" cy="5503545"/>
            </a:xfrm>
          </p:grpSpPr>
          <p:pic>
            <p:nvPicPr>
              <p:cNvPr id="5" name="Picture 2" descr="Light Beam Ray Clip Art Sunrays Transprent - Light , Transparent ..."/>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320" b="94200" l="6522" r="93696"/>
                        </a14:imgEffect>
                      </a14:imgLayer>
                    </a14:imgProps>
                  </a:ext>
                  <a:ext uri="{28A0092B-C50C-407E-A947-70E740481C1C}">
                    <a14:useLocalDpi xmlns:a14="http://schemas.microsoft.com/office/drawing/2010/main"/>
                  </a:ext>
                </a:extLst>
              </a:blip>
              <a:srcRect l="22080" r="21294"/>
              <a:stretch/>
            </p:blipFill>
            <p:spPr bwMode="auto">
              <a:xfrm>
                <a:off x="76736" y="3129388"/>
                <a:ext cx="8891751" cy="550354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322592" y="4843550"/>
                <a:ext cx="4438650" cy="2962275"/>
                <a:chOff x="12618521" y="5419055"/>
                <a:chExt cx="4438650" cy="2962275"/>
              </a:xfrm>
            </p:grpSpPr>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1929" b="100000" l="644" r="89700"/>
                          </a14:imgEffect>
                        </a14:imgLayer>
                      </a14:imgProps>
                    </a:ext>
                  </a:extLst>
                </a:blip>
                <a:stretch>
                  <a:fillRect/>
                </a:stretch>
              </p:blipFill>
              <p:spPr>
                <a:xfrm>
                  <a:off x="12618521" y="5419055"/>
                  <a:ext cx="4438650" cy="2962275"/>
                </a:xfrm>
                <a:prstGeom prst="rect">
                  <a:avLst/>
                </a:prstGeom>
              </p:spPr>
            </p:pic>
            <p:pic>
              <p:nvPicPr>
                <p:cNvPr id="8" name="Picture 7"/>
                <p:cNvPicPr>
                  <a:picLocks noChangeAspect="1"/>
                </p:cNvPicPr>
                <p:nvPr/>
              </p:nvPicPr>
              <p:blipFill>
                <a:blip r:embed="rId11" cstate="email">
                  <a:extLst>
                    <a:ext uri="{BEBA8EAE-BF5A-486C-A8C5-ECC9F3942E4B}">
                      <a14:imgProps xmlns:a14="http://schemas.microsoft.com/office/drawing/2010/main">
                        <a14:imgLayer r:embed="rId12">
                          <a14:imgEffect>
                            <a14:backgroundRemoval t="3502" b="99611" l="0" r="100000">
                              <a14:foregroundMark x1="33180" y1="90272" x2="0" y2="96887"/>
                              <a14:backgroundMark x1="3226" y1="71984" x2="3226" y2="89494"/>
                            </a14:backgroundRemoval>
                          </a14:imgEffect>
                        </a14:imgLayer>
                      </a14:imgProps>
                    </a:ext>
                    <a:ext uri="{28A0092B-C50C-407E-A947-70E740481C1C}">
                      <a14:useLocalDpi xmlns:a14="http://schemas.microsoft.com/office/drawing/2010/main"/>
                    </a:ext>
                  </a:extLst>
                </a:blip>
                <a:stretch>
                  <a:fillRect/>
                </a:stretch>
              </p:blipFill>
              <p:spPr>
                <a:xfrm>
                  <a:off x="14110389" y="5567442"/>
                  <a:ext cx="1336669" cy="1552198"/>
                </a:xfrm>
                <a:prstGeom prst="rect">
                  <a:avLst/>
                </a:prstGeom>
              </p:spPr>
            </p:pic>
          </p:grpSp>
        </p:grpSp>
        <p:pic>
          <p:nvPicPr>
            <p:cNvPr id="4" name="Picture 3"/>
            <p:cNvPicPr>
              <a:picLocks noChangeAspect="1"/>
            </p:cNvPicPr>
            <p:nvPr/>
          </p:nvPicPr>
          <p:blipFill>
            <a:blip r:embed="rId13" cstate="email">
              <a:extLst>
                <a:ext uri="{BEBA8EAE-BF5A-486C-A8C5-ECC9F3942E4B}">
                  <a14:imgProps xmlns:a14="http://schemas.microsoft.com/office/drawing/2010/main">
                    <a14:imgLayer r:embed="rId14">
                      <a14:imgEffect>
                        <a14:backgroundRemoval t="2000" b="95333" l="3000" r="98667">
                          <a14:foregroundMark x1="47000" y1="5667" x2="67000" y2="7667"/>
                          <a14:foregroundMark x1="67000" y1="7667" x2="70000" y2="9333"/>
                          <a14:foregroundMark x1="47000" y1="7000" x2="16333" y2="33667"/>
                          <a14:foregroundMark x1="16333" y1="33667" x2="20333" y2="63000"/>
                          <a14:foregroundMark x1="20333" y1="63000" x2="42333" y2="73000"/>
                          <a14:foregroundMark x1="42333" y1="74000" x2="73667" y2="77000"/>
                          <a14:foregroundMark x1="73667" y1="77000" x2="83000" y2="50333"/>
                          <a14:foregroundMark x1="87000" y1="47000" x2="70333" y2="21333"/>
                          <a14:foregroundMark x1="76000" y1="17667" x2="33000" y2="22667"/>
                          <a14:foregroundMark x1="30667" y1="33000" x2="72333" y2="34333"/>
                          <a14:foregroundMark x1="75000" y1="39667" x2="35333" y2="53667"/>
                          <a14:foregroundMark x1="28000" y1="52000" x2="79333" y2="66333"/>
                          <a14:foregroundMark x1="83333" y1="26333" x2="91000" y2="59000"/>
                          <a14:foregroundMark x1="70333" y1="8333" x2="90333" y2="32333"/>
                          <a14:foregroundMark x1="44667" y1="5667" x2="21667" y2="19333"/>
                          <a14:foregroundMark x1="21667" y1="19000" x2="13000" y2="35667"/>
                          <a14:foregroundMark x1="13000" y1="35667" x2="18000" y2="65667"/>
                          <a14:foregroundMark x1="18333" y1="65667" x2="36333" y2="81667"/>
                          <a14:foregroundMark x1="37000" y1="81333" x2="56333" y2="83667"/>
                          <a14:foregroundMark x1="57667" y1="84333" x2="73667" y2="79333"/>
                          <a14:foregroundMark x1="75000" y1="77333" x2="90333" y2="57000"/>
                          <a14:foregroundMark x1="72000" y1="11333" x2="57000" y2="5000"/>
                          <a14:foregroundMark x1="59667" y1="9000" x2="44333" y2="9000"/>
                          <a14:foregroundMark x1="42000" y1="9667" x2="71333" y2="12333"/>
                          <a14:foregroundMark x1="75000" y1="14333" x2="29667" y2="19667"/>
                          <a14:foregroundMark x1="31667" y1="20000" x2="77000" y2="26333"/>
                          <a14:foregroundMark x1="76333" y1="27000" x2="17667" y2="33333"/>
                          <a14:foregroundMark x1="17667" y1="36000" x2="82667" y2="38000"/>
                          <a14:foregroundMark x1="81667" y1="40667" x2="15000" y2="48000"/>
                          <a14:foregroundMark x1="21000" y1="47000" x2="85000" y2="52333"/>
                          <a14:foregroundMark x1="84667" y1="49000" x2="18667" y2="52333"/>
                          <a14:foregroundMark x1="16333" y1="40667" x2="52333" y2="40333"/>
                          <a14:foregroundMark x1="16333" y1="53667" x2="82667" y2="55333"/>
                          <a14:foregroundMark x1="83000" y1="59667" x2="20000" y2="60667"/>
                          <a14:foregroundMark x1="22667" y1="60333" x2="77667" y2="63667"/>
                          <a14:foregroundMark x1="76333" y1="68667" x2="34667" y2="68667"/>
                          <a14:foregroundMark x1="39000" y1="71000" x2="71000" y2="74333"/>
                          <a14:foregroundMark x1="57000" y1="51333" x2="57667" y2="71667"/>
                          <a14:foregroundMark x1="56333" y1="86333" x2="36667" y2="83000"/>
                        </a14:backgroundRemoval>
                      </a14:imgEffect>
                    </a14:imgLayer>
                  </a14:imgProps>
                </a:ext>
                <a:ext uri="{28A0092B-C50C-407E-A947-70E740481C1C}">
                  <a14:useLocalDpi xmlns:a14="http://schemas.microsoft.com/office/drawing/2010/main"/>
                </a:ext>
              </a:extLst>
            </a:blip>
            <a:stretch>
              <a:fillRect/>
            </a:stretch>
          </p:blipFill>
          <p:spPr>
            <a:xfrm>
              <a:off x="7887121" y="5758410"/>
              <a:ext cx="1266318" cy="1266318"/>
            </a:xfrm>
            <a:prstGeom prst="rect">
              <a:avLst/>
            </a:prstGeom>
          </p:spPr>
        </p:pic>
      </p:grpSp>
      <p:sp>
        <p:nvSpPr>
          <p:cNvPr id="9" name="Rectangle 8"/>
          <p:cNvSpPr/>
          <p:nvPr/>
        </p:nvSpPr>
        <p:spPr>
          <a:xfrm>
            <a:off x="1225339" y="1569626"/>
            <a:ext cx="6800192" cy="1077218"/>
          </a:xfrm>
          <a:prstGeom prst="rect">
            <a:avLst/>
          </a:prstGeom>
        </p:spPr>
        <p:txBody>
          <a:bodyPr wrap="square">
            <a:spAutoFit/>
          </a:bodyPr>
          <a:lstStyle/>
          <a:p>
            <a:pPr lvl="0" algn="ctr" defTabSz="914400">
              <a:defRPr/>
            </a:pPr>
            <a:r>
              <a:rPr lang="en-US" sz="3200" dirty="0">
                <a:solidFill>
                  <a:srgbClr val="000000"/>
                </a:solidFill>
              </a:rPr>
              <a:t>Remember, we are cultivating a new Café LA Culture!</a:t>
            </a:r>
          </a:p>
        </p:txBody>
      </p:sp>
      <p:sp>
        <p:nvSpPr>
          <p:cNvPr id="10" name="TextBox 9"/>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THE NEW CULTURE OF CAFÉ LA </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14543" y="6288314"/>
            <a:ext cx="406400" cy="406400"/>
          </a:xfrm>
          <a:prstGeom prst="rect">
            <a:avLst/>
          </a:prstGeom>
        </p:spPr>
      </p:pic>
    </p:spTree>
    <p:custDataLst>
      <p:tags r:id="rId1"/>
    </p:custDataLst>
    <p:extLst>
      <p:ext uri="{BB962C8B-B14F-4D97-AF65-F5344CB8AC3E}">
        <p14:creationId xmlns:p14="http://schemas.microsoft.com/office/powerpoint/2010/main" val="93821931"/>
      </p:ext>
    </p:extLst>
  </p:cSld>
  <p:clrMapOvr>
    <a:masterClrMapping/>
  </p:clrMapOvr>
  <mc:AlternateContent xmlns:mc="http://schemas.openxmlformats.org/markup-compatibility/2006" xmlns:p14="http://schemas.microsoft.com/office/powerpoint/2010/main">
    <mc:Choice Requires="p14">
      <p:transition spd="slow" p14:dur="2000" advTm="12292"/>
    </mc:Choice>
    <mc:Fallback xmlns="">
      <p:transition spd="slow" advTm="1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nodeType="after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794" y="1349826"/>
            <a:ext cx="7725687" cy="1384995"/>
          </a:xfrm>
          <a:prstGeom prst="rect">
            <a:avLst/>
          </a:prstGeom>
        </p:spPr>
        <p:txBody>
          <a:bodyPr wrap="square">
            <a:spAutoFit/>
          </a:bodyPr>
          <a:lstStyle/>
          <a:p>
            <a:r>
              <a:rPr lang="en-US" sz="2800" dirty="0">
                <a:solidFill>
                  <a:srgbClr val="000000"/>
                </a:solidFill>
              </a:rPr>
              <a:t>Instead of “You vs. Them,” reposition the way you speak to them. Speak to them as though the two of you are partners in solving a problem.</a:t>
            </a:r>
          </a:p>
        </p:txBody>
      </p:sp>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OPPOSITION TO PARTNERSHIP</a:t>
            </a:r>
          </a:p>
        </p:txBody>
      </p:sp>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b="6290"/>
          <a:stretch/>
        </p:blipFill>
        <p:spPr>
          <a:xfrm>
            <a:off x="2422954" y="2935046"/>
            <a:ext cx="4648406" cy="331714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8343" y="6299200"/>
            <a:ext cx="406400" cy="406400"/>
          </a:xfrm>
          <a:prstGeom prst="rect">
            <a:avLst/>
          </a:prstGeom>
        </p:spPr>
      </p:pic>
    </p:spTree>
    <p:extLst>
      <p:ext uri="{BB962C8B-B14F-4D97-AF65-F5344CB8AC3E}">
        <p14:creationId xmlns:p14="http://schemas.microsoft.com/office/powerpoint/2010/main" val="3030368892"/>
      </p:ext>
    </p:extLst>
  </p:cSld>
  <p:clrMapOvr>
    <a:masterClrMapping/>
  </p:clrMapOvr>
  <mc:AlternateContent xmlns:mc="http://schemas.openxmlformats.org/markup-compatibility/2006" xmlns:p14="http://schemas.microsoft.com/office/powerpoint/2010/main">
    <mc:Choice Requires="p14">
      <p:transition spd="slow" p14:dur="2000" advTm="27868"/>
    </mc:Choice>
    <mc:Fallback xmlns="">
      <p:transition spd="slow" advTm="27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VERBALIZE YOUR INTENTION</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641264" y="1485504"/>
            <a:ext cx="7968343" cy="1384995"/>
          </a:xfrm>
          <a:prstGeom prst="rect">
            <a:avLst/>
          </a:prstGeom>
          <a:noFill/>
        </p:spPr>
        <p:txBody>
          <a:bodyPr wrap="square" rtlCol="0">
            <a:spAutoFit/>
          </a:bodyPr>
          <a:lstStyle/>
          <a:p>
            <a:pPr lvl="0" defTabSz="914400">
              <a:defRPr/>
            </a:pPr>
            <a:r>
              <a:rPr lang="en-US" sz="2800" dirty="0">
                <a:solidFill>
                  <a:srgbClr val="000000"/>
                </a:solidFill>
              </a:rPr>
              <a:t>Make sure to be open and transparent about what you are discussing. Share your purpose and what you hope to achieve with your conversation. </a:t>
            </a:r>
          </a:p>
        </p:txBody>
      </p:sp>
      <p:sp>
        <p:nvSpPr>
          <p:cNvPr id="7" name="Oval Callout 6"/>
          <p:cNvSpPr/>
          <p:nvPr/>
        </p:nvSpPr>
        <p:spPr>
          <a:xfrm rot="183572">
            <a:off x="5467742" y="4277359"/>
            <a:ext cx="1799152" cy="1252487"/>
          </a:xfrm>
          <a:prstGeom prst="wedgeEllipseCallout">
            <a:avLst>
              <a:gd name="adj1" fmla="val 26536"/>
              <a:gd name="adj2" fmla="val 61740"/>
            </a:avLst>
          </a:prstGeom>
          <a:solidFill>
            <a:schemeClr val="accent1">
              <a:tint val="100000"/>
              <a:shade val="100000"/>
              <a:satMod val="130000"/>
            </a:schemeClr>
          </a:solidFill>
          <a:ln>
            <a:noFill/>
          </a:ln>
          <a:effectLst>
            <a:outerShdw blurRad="225425" dist="50800" dir="5220000" algn="ctr">
              <a:srgbClr val="000000">
                <a:alpha val="33000"/>
              </a:srgbClr>
            </a:outerShdw>
          </a:effectLst>
          <a:scene3d>
            <a:camera prst="perspectiveFront" fov="3300000">
              <a:rot lat="397160" lon="20736782" rev="330178"/>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33246" y="3153424"/>
            <a:ext cx="4693919" cy="2185214"/>
          </a:xfrm>
          <a:prstGeom prst="rect">
            <a:avLst/>
          </a:prstGeom>
          <a:noFill/>
        </p:spPr>
        <p:txBody>
          <a:bodyPr wrap="square" rtlCol="0">
            <a:spAutoFit/>
          </a:bodyPr>
          <a:lstStyle/>
          <a:p>
            <a:pPr marL="342900" lvl="0" indent="-342900" defTabSz="914400">
              <a:buFont typeface="Arial" panose="020B0604020202020204" pitchFamily="34" charset="0"/>
              <a:buChar char="•"/>
              <a:defRPr/>
            </a:pPr>
            <a:r>
              <a:rPr lang="en-US" sz="2800" dirty="0">
                <a:solidFill>
                  <a:srgbClr val="000000"/>
                </a:solidFill>
              </a:rPr>
              <a:t>Be clear and thorough</a:t>
            </a:r>
          </a:p>
          <a:p>
            <a:pPr marL="342900" lvl="0" indent="-342900" defTabSz="914400">
              <a:buFont typeface="Arial" panose="020B0604020202020204" pitchFamily="34" charset="0"/>
              <a:buChar char="•"/>
              <a:defRPr/>
            </a:pPr>
            <a:r>
              <a:rPr lang="en-US" sz="2800" dirty="0">
                <a:solidFill>
                  <a:srgbClr val="000000"/>
                </a:solidFill>
              </a:rPr>
              <a:t>Explain reason for any action</a:t>
            </a:r>
          </a:p>
          <a:p>
            <a:pPr marL="342900" lvl="0" indent="-342900" defTabSz="914400">
              <a:buFont typeface="Arial" panose="020B0604020202020204" pitchFamily="34" charset="0"/>
              <a:buChar char="•"/>
              <a:defRPr/>
            </a:pPr>
            <a:r>
              <a:rPr lang="en-US" sz="2800" dirty="0">
                <a:solidFill>
                  <a:srgbClr val="000000"/>
                </a:solidFill>
              </a:rPr>
              <a:t>Keep conversation on topic</a:t>
            </a:r>
          </a:p>
          <a:p>
            <a:pPr marL="342900" lvl="0" indent="-342900" defTabSz="914400">
              <a:buFont typeface="Arial" panose="020B0604020202020204" pitchFamily="34" charset="0"/>
              <a:buChar char="•"/>
              <a:defRPr/>
            </a:pPr>
            <a:r>
              <a:rPr lang="en-US" sz="2800" dirty="0">
                <a:solidFill>
                  <a:srgbClr val="000000"/>
                </a:solidFill>
              </a:rPr>
              <a:t>Concentrate on main reason  </a:t>
            </a:r>
          </a:p>
          <a:p>
            <a:endParaRPr lang="en-US" sz="2400" dirty="0"/>
          </a:p>
        </p:txBody>
      </p:sp>
      <p:sp>
        <p:nvSpPr>
          <p:cNvPr id="10" name="Oval Callout 9"/>
          <p:cNvSpPr/>
          <p:nvPr/>
        </p:nvSpPr>
        <p:spPr>
          <a:xfrm>
            <a:off x="6674289" y="3129408"/>
            <a:ext cx="1799152" cy="1252487"/>
          </a:xfrm>
          <a:prstGeom prst="wedgeEllipseCallout">
            <a:avLst>
              <a:gd name="adj1" fmla="val -19770"/>
              <a:gd name="adj2" fmla="val 62551"/>
            </a:avLst>
          </a:prstGeom>
          <a:solidFill>
            <a:schemeClr val="dk1">
              <a:tint val="100000"/>
              <a:shade val="100000"/>
              <a:satMod val="130000"/>
            </a:schemeClr>
          </a:solidFill>
          <a:ln>
            <a:noFill/>
          </a:ln>
          <a:effectLst>
            <a:outerShdw blurRad="225425" dist="50800" dir="5220000" algn="ctr">
              <a:srgbClr val="000000">
                <a:alpha val="33000"/>
              </a:srgbClr>
            </a:outerShdw>
          </a:effectLst>
          <a:scene3d>
            <a:camera prst="perspectiveFront" fov="3300000">
              <a:rot lat="136816" lon="1227596" rev="497673"/>
            </a:camera>
            <a:lightRig rig="harsh" dir="t">
              <a:rot lat="0" lon="0" rev="3000000"/>
            </a:lightRig>
          </a:scene3d>
          <a:sp3d extrusionH="254000" contourW="19050">
            <a:bevelT w="82550" h="44450" prst="angle"/>
            <a:bevelB w="82550" h="44450" prst="angle"/>
            <a:contourClr>
              <a:srgbClr val="FFFFFF"/>
            </a:contourClr>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49228" y="6299200"/>
            <a:ext cx="406400" cy="406400"/>
          </a:xfrm>
          <a:prstGeom prst="rect">
            <a:avLst/>
          </a:prstGeom>
        </p:spPr>
      </p:pic>
    </p:spTree>
    <p:custDataLst>
      <p:tags r:id="rId1"/>
    </p:custDataLst>
    <p:extLst>
      <p:ext uri="{BB962C8B-B14F-4D97-AF65-F5344CB8AC3E}">
        <p14:creationId xmlns:p14="http://schemas.microsoft.com/office/powerpoint/2010/main" val="2105086090"/>
      </p:ext>
    </p:extLst>
  </p:cSld>
  <p:clrMapOvr>
    <a:masterClrMapping/>
  </p:clrMapOvr>
  <mc:AlternateContent xmlns:mc="http://schemas.openxmlformats.org/markup-compatibility/2006" xmlns:p14="http://schemas.microsoft.com/office/powerpoint/2010/main">
    <mc:Choice Requires="p14">
      <p:transition spd="slow" p14:dur="2000" advTm="42819"/>
    </mc:Choice>
    <mc:Fallback xmlns="">
      <p:transition spd="slow" advTm="4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4" presetClass="entr" presetSubtype="1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500"/>
                                        <p:tgtEl>
                                          <p:spTgt spid="7"/>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7" grpId="0" animBg="1"/>
      <p:bldP spid="5"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VERBALIZE YOUR INTENTION</a:t>
            </a:r>
          </a:p>
        </p:txBody>
      </p:sp>
      <p:sp>
        <p:nvSpPr>
          <p:cNvPr id="3" name="TextBox 2"/>
          <p:cNvSpPr txBox="1"/>
          <p:nvPr/>
        </p:nvSpPr>
        <p:spPr>
          <a:xfrm>
            <a:off x="641264" y="1303075"/>
            <a:ext cx="7968343" cy="1815882"/>
          </a:xfrm>
          <a:prstGeom prst="rect">
            <a:avLst/>
          </a:prstGeom>
          <a:noFill/>
        </p:spPr>
        <p:txBody>
          <a:bodyPr wrap="square" rtlCol="0">
            <a:spAutoFit/>
          </a:bodyPr>
          <a:lstStyle/>
          <a:p>
            <a:r>
              <a:rPr lang="en-US" sz="2800" dirty="0">
                <a:solidFill>
                  <a:srgbClr val="000000"/>
                </a:solidFill>
              </a:rPr>
              <a:t>EX: You approach your employee who keeps making the same mistake. You start the conversation by clearly stating that the point of the conversation is to narrow down where the error may be occurring. </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4445"/>
          <a:stretch/>
        </p:blipFill>
        <p:spPr>
          <a:xfrm>
            <a:off x="2547747" y="3270520"/>
            <a:ext cx="4155376" cy="2978019"/>
          </a:xfrm>
          <a:prstGeom prst="rect">
            <a:avLst/>
          </a:prstGeom>
        </p:spPr>
      </p:pic>
      <p:pic>
        <p:nvPicPr>
          <p:cNvPr id="6" name="Picture 5"/>
          <p:cNvPicPr>
            <a:picLocks noChangeAspect="1"/>
          </p:cNvPicPr>
          <p:nvPr/>
        </p:nvPicPr>
        <p:blipFill>
          <a:blip r:embed="rId5"/>
          <a:stretch>
            <a:fillRect/>
          </a:stretch>
        </p:blipFill>
        <p:spPr>
          <a:xfrm flipH="1">
            <a:off x="2387600" y="3043192"/>
            <a:ext cx="4467923" cy="321196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8086" y="6320971"/>
            <a:ext cx="406400" cy="406400"/>
          </a:xfrm>
          <a:prstGeom prst="rect">
            <a:avLst/>
          </a:prstGeom>
        </p:spPr>
      </p:pic>
    </p:spTree>
    <p:extLst>
      <p:ext uri="{BB962C8B-B14F-4D97-AF65-F5344CB8AC3E}">
        <p14:creationId xmlns:p14="http://schemas.microsoft.com/office/powerpoint/2010/main" val="1323994910"/>
      </p:ext>
    </p:extLst>
  </p:cSld>
  <p:clrMapOvr>
    <a:masterClrMapping/>
  </p:clrMapOvr>
  <mc:AlternateContent xmlns:mc="http://schemas.openxmlformats.org/markup-compatibility/2006" xmlns:p14="http://schemas.microsoft.com/office/powerpoint/2010/main">
    <mc:Choice Requires="p14">
      <p:transition spd="slow" p14:dur="2000" advTm="24685"/>
    </mc:Choice>
    <mc:Fallback xmlns="">
      <p:transition spd="slow" advTm="2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b="4139"/>
          <a:stretch/>
        </p:blipFill>
        <p:spPr>
          <a:xfrm>
            <a:off x="2235145" y="2726147"/>
            <a:ext cx="4780579" cy="343702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VERBALIZE YOUR INTENTION</a:t>
            </a:r>
          </a:p>
        </p:txBody>
      </p:sp>
      <p:sp>
        <p:nvSpPr>
          <p:cNvPr id="4" name="Rectangle 3"/>
          <p:cNvSpPr/>
          <p:nvPr/>
        </p:nvSpPr>
        <p:spPr>
          <a:xfrm>
            <a:off x="548640" y="1320832"/>
            <a:ext cx="7975600" cy="1384995"/>
          </a:xfrm>
          <a:prstGeom prst="rect">
            <a:avLst/>
          </a:prstGeom>
        </p:spPr>
        <p:txBody>
          <a:bodyPr wrap="square">
            <a:spAutoFit/>
          </a:bodyPr>
          <a:lstStyle/>
          <a:p>
            <a:r>
              <a:rPr lang="en-US" sz="2800" dirty="0">
                <a:solidFill>
                  <a:srgbClr val="000000"/>
                </a:solidFill>
              </a:rPr>
              <a:t>This way, your employee knows that this conversation is not an attack. Instead, the conversation turns into a plan to prevent the mistake from happening again.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457" y="6299200"/>
            <a:ext cx="406400" cy="406400"/>
          </a:xfrm>
          <a:prstGeom prst="rect">
            <a:avLst/>
          </a:prstGeom>
        </p:spPr>
      </p:pic>
    </p:spTree>
    <p:extLst>
      <p:ext uri="{BB962C8B-B14F-4D97-AF65-F5344CB8AC3E}">
        <p14:creationId xmlns:p14="http://schemas.microsoft.com/office/powerpoint/2010/main" val="1105330521"/>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AVOID ASSUMPTIONS</a:t>
            </a:r>
          </a:p>
        </p:txBody>
      </p:sp>
      <p:sp>
        <p:nvSpPr>
          <p:cNvPr id="4" name="TextBox 3"/>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5" name="TextBox 4"/>
          <p:cNvSpPr txBox="1"/>
          <p:nvPr/>
        </p:nvSpPr>
        <p:spPr>
          <a:xfrm>
            <a:off x="641264" y="1311231"/>
            <a:ext cx="8086335" cy="1815882"/>
          </a:xfrm>
          <a:prstGeom prst="rect">
            <a:avLst/>
          </a:prstGeom>
          <a:noFill/>
        </p:spPr>
        <p:txBody>
          <a:bodyPr wrap="square" rtlCol="0">
            <a:spAutoFit/>
          </a:bodyPr>
          <a:lstStyle/>
          <a:p>
            <a:pPr lvl="0" defTabSz="914400">
              <a:defRPr/>
            </a:pPr>
            <a:r>
              <a:rPr lang="en-US" sz="2800" dirty="0">
                <a:solidFill>
                  <a:srgbClr val="000000"/>
                </a:solidFill>
              </a:rPr>
              <a:t>When we make assumptions about another persons intentions, this usually reveals more about what we are thinking rather than what the other person is saying. </a:t>
            </a:r>
          </a:p>
        </p:txBody>
      </p:sp>
      <p:sp>
        <p:nvSpPr>
          <p:cNvPr id="12" name="&quot;No&quot; Symbol 11"/>
          <p:cNvSpPr/>
          <p:nvPr/>
        </p:nvSpPr>
        <p:spPr>
          <a:xfrm>
            <a:off x="5805328" y="4645611"/>
            <a:ext cx="1591152" cy="1620422"/>
          </a:xfrm>
          <a:prstGeom prst="noSmoking">
            <a:avLst>
              <a:gd name="adj" fmla="val 18107"/>
            </a:avLst>
          </a:prstGeom>
          <a:solidFill>
            <a:schemeClr val="tx1"/>
          </a:solidFill>
          <a:ln>
            <a:noFill/>
          </a:ln>
          <a:effectLst>
            <a:outerShdw blurRad="225425" dist="50800" dir="5220000" algn="ctr">
              <a:srgbClr val="000000">
                <a:alpha val="33000"/>
              </a:srgbClr>
            </a:outerShdw>
          </a:effectLst>
          <a:scene3d>
            <a:camera prst="perspectiveFront" fov="3300000">
              <a:rot lat="397161" lon="20736777" rev="330176"/>
            </a:camera>
            <a:lightRig rig="harsh" dir="t">
              <a:rot lat="0" lon="0" rev="3000000"/>
            </a:lightRig>
          </a:scene3d>
          <a:sp3d extrusionH="254000" contourW="19050">
            <a:bevelT w="82550" h="44450" prst="angle"/>
            <a:bevelB w="82550" h="44450" prst="angle"/>
            <a:contourClr>
              <a:srgbClr val="FFFFFF"/>
            </a:contourClr>
          </a:sp3d>
        </p:spPr>
        <p:style>
          <a:lnRef idx="1">
            <a:schemeClr val="dk1"/>
          </a:lnRef>
          <a:fillRef idx="3">
            <a:schemeClr val="dk1"/>
          </a:fillRef>
          <a:effectRef idx="2">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Multiply 12"/>
          <p:cNvSpPr/>
          <p:nvPr/>
        </p:nvSpPr>
        <p:spPr>
          <a:xfrm rot="483282">
            <a:off x="6658817" y="2995068"/>
            <a:ext cx="2201971" cy="2113502"/>
          </a:xfrm>
          <a:prstGeom prst="mathMultiply">
            <a:avLst/>
          </a:prstGeom>
          <a:solidFill>
            <a:schemeClr val="accent1"/>
          </a:solidFill>
          <a:ln>
            <a:noFill/>
          </a:ln>
          <a:effectLst>
            <a:outerShdw blurRad="225425" dist="50800" dir="5220000" algn="ctr">
              <a:srgbClr val="000000">
                <a:alpha val="33000"/>
              </a:srgbClr>
            </a:outerShdw>
          </a:effectLst>
          <a:scene3d>
            <a:camera prst="perspectiveFront" fov="3300000">
              <a:rot lat="93081" lon="1524559" rev="507607"/>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41264" y="3436532"/>
            <a:ext cx="6216736" cy="1815882"/>
          </a:xfrm>
          <a:prstGeom prst="rect">
            <a:avLst/>
          </a:prstGeom>
        </p:spPr>
        <p:txBody>
          <a:bodyPr wrap="square">
            <a:spAutoFit/>
          </a:bodyPr>
          <a:lstStyle/>
          <a:p>
            <a:pPr marL="342900" lvl="0" indent="-342900" defTabSz="914400">
              <a:buFont typeface="Arial" panose="020B0604020202020204" pitchFamily="34" charset="0"/>
              <a:buChar char="•"/>
              <a:defRPr/>
            </a:pPr>
            <a:r>
              <a:rPr lang="en-US" sz="2800" dirty="0">
                <a:solidFill>
                  <a:srgbClr val="000000"/>
                </a:solidFill>
              </a:rPr>
              <a:t>Assumptions limits understanding</a:t>
            </a:r>
          </a:p>
          <a:p>
            <a:pPr marL="342900" lvl="0" indent="-342900" defTabSz="914400">
              <a:buFont typeface="Arial" panose="020B0604020202020204" pitchFamily="34" charset="0"/>
              <a:buChar char="•"/>
              <a:defRPr/>
            </a:pPr>
            <a:r>
              <a:rPr lang="en-US" sz="2800" dirty="0">
                <a:solidFill>
                  <a:srgbClr val="000000"/>
                </a:solidFill>
              </a:rPr>
              <a:t>Reduces probability of problem solving</a:t>
            </a:r>
          </a:p>
          <a:p>
            <a:pPr marL="342900" lvl="0" indent="-342900" defTabSz="914400">
              <a:buFont typeface="Arial" panose="020B0604020202020204" pitchFamily="34" charset="0"/>
              <a:buChar char="•"/>
              <a:defRPr/>
            </a:pPr>
            <a:r>
              <a:rPr lang="en-US" sz="2800" dirty="0">
                <a:solidFill>
                  <a:srgbClr val="000000"/>
                </a:solidFill>
              </a:rPr>
              <a:t>Narrows range of solutions</a:t>
            </a:r>
          </a:p>
          <a:p>
            <a:pPr marL="342900" lvl="0" indent="-342900" defTabSz="914400">
              <a:buFont typeface="Arial" panose="020B0604020202020204" pitchFamily="34" charset="0"/>
              <a:buChar char="•"/>
              <a:defRPr/>
            </a:pPr>
            <a:r>
              <a:rPr lang="en-US" sz="2800" dirty="0">
                <a:solidFill>
                  <a:srgbClr val="000000"/>
                </a:solidFill>
              </a:rPr>
              <a:t>Creates more problems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71000" y="6310086"/>
            <a:ext cx="406400" cy="406400"/>
          </a:xfrm>
          <a:prstGeom prst="rect">
            <a:avLst/>
          </a:prstGeom>
        </p:spPr>
      </p:pic>
    </p:spTree>
    <p:custDataLst>
      <p:tags r:id="rId1"/>
    </p:custDataLst>
    <p:extLst>
      <p:ext uri="{BB962C8B-B14F-4D97-AF65-F5344CB8AC3E}">
        <p14:creationId xmlns:p14="http://schemas.microsoft.com/office/powerpoint/2010/main" val="2639537877"/>
      </p:ext>
    </p:extLst>
  </p:cSld>
  <p:clrMapOvr>
    <a:masterClrMapping/>
  </p:clrMapOvr>
  <mc:AlternateContent xmlns:mc="http://schemas.openxmlformats.org/markup-compatibility/2006" xmlns:p14="http://schemas.microsoft.com/office/powerpoint/2010/main">
    <mc:Choice Requires="p14">
      <p:transition spd="slow" p14:dur="2000" advTm="39847"/>
    </mc:Choice>
    <mc:Fallback xmlns="">
      <p:transition spd="slow" advTm="3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1000" fill="hold"/>
                                        <p:tgtEl>
                                          <p:spTgt spid="12"/>
                                        </p:tgtEl>
                                        <p:attrNameLst>
                                          <p:attrName>ppt_w</p:attrName>
                                        </p:attrNameLst>
                                      </p:cBhvr>
                                      <p:tavLst>
                                        <p:tav tm="0">
                                          <p:val>
                                            <p:fltVal val="0"/>
                                          </p:val>
                                        </p:tav>
                                        <p:tav tm="100000">
                                          <p:val>
                                            <p:strVal val="#ppt_w"/>
                                          </p:val>
                                        </p:tav>
                                      </p:tavLst>
                                    </p:anim>
                                    <p:anim calcmode="lin" valueType="num">
                                      <p:cBhvr>
                                        <p:cTn id="10" dur="1000" fill="hold"/>
                                        <p:tgtEl>
                                          <p:spTgt spid="12"/>
                                        </p:tgtEl>
                                        <p:attrNameLst>
                                          <p:attrName>ppt_h</p:attrName>
                                        </p:attrNameLst>
                                      </p:cBhvr>
                                      <p:tavLst>
                                        <p:tav tm="0">
                                          <p:val>
                                            <p:fltVal val="0"/>
                                          </p:val>
                                        </p:tav>
                                        <p:tav tm="100000">
                                          <p:val>
                                            <p:strVal val="#ppt_h"/>
                                          </p:val>
                                        </p:tav>
                                      </p:tavLst>
                                    </p:anim>
                                    <p:anim calcmode="lin" valueType="num">
                                      <p:cBhvr>
                                        <p:cTn id="11" dur="1000" fill="hold"/>
                                        <p:tgtEl>
                                          <p:spTgt spid="12"/>
                                        </p:tgtEl>
                                        <p:attrNameLst>
                                          <p:attrName>style.rotation</p:attrName>
                                        </p:attrNameLst>
                                      </p:cBhvr>
                                      <p:tavLst>
                                        <p:tav tm="0">
                                          <p:val>
                                            <p:fltVal val="90"/>
                                          </p:val>
                                        </p:tav>
                                        <p:tav tm="100000">
                                          <p:val>
                                            <p:fltVal val="0"/>
                                          </p:val>
                                        </p:tav>
                                      </p:tavLst>
                                    </p:anim>
                                    <p:animEffect transition="in" filter="fade">
                                      <p:cBhvr>
                                        <p:cTn id="12" dur="1000"/>
                                        <p:tgtEl>
                                          <p:spTgt spid="12"/>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12" grpId="0" animBg="1"/>
      <p:bldP spid="13"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AVOID ASSUMPTIONS</a:t>
            </a:r>
          </a:p>
        </p:txBody>
      </p:sp>
      <p:sp>
        <p:nvSpPr>
          <p:cNvPr id="3" name="TextBox 2"/>
          <p:cNvSpPr txBox="1"/>
          <p:nvPr/>
        </p:nvSpPr>
        <p:spPr>
          <a:xfrm>
            <a:off x="436880" y="1351512"/>
            <a:ext cx="8375927" cy="1384995"/>
          </a:xfrm>
          <a:prstGeom prst="rect">
            <a:avLst/>
          </a:prstGeom>
          <a:noFill/>
        </p:spPr>
        <p:txBody>
          <a:bodyPr wrap="square" rtlCol="0">
            <a:spAutoFit/>
          </a:bodyPr>
          <a:lstStyle/>
          <a:p>
            <a:r>
              <a:rPr lang="en-US" sz="2800" dirty="0">
                <a:solidFill>
                  <a:srgbClr val="000000"/>
                </a:solidFill>
              </a:rPr>
              <a:t>EX: You recently started serving Hot Supper at your site. Your supervisor tells you to go to another school to observe how the manager there is implementing Supper. </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4337"/>
          <a:stretch/>
        </p:blipFill>
        <p:spPr>
          <a:xfrm>
            <a:off x="2296596" y="2736507"/>
            <a:ext cx="4786382" cy="343408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2036" y="6299200"/>
            <a:ext cx="406400" cy="406400"/>
          </a:xfrm>
          <a:prstGeom prst="rect">
            <a:avLst/>
          </a:prstGeom>
        </p:spPr>
      </p:pic>
    </p:spTree>
    <p:extLst>
      <p:ext uri="{BB962C8B-B14F-4D97-AF65-F5344CB8AC3E}">
        <p14:creationId xmlns:p14="http://schemas.microsoft.com/office/powerpoint/2010/main" val="2395492050"/>
      </p:ext>
    </p:extLst>
  </p:cSld>
  <p:clrMapOvr>
    <a:masterClrMapping/>
  </p:clrMapOvr>
  <mc:AlternateContent xmlns:mc="http://schemas.openxmlformats.org/markup-compatibility/2006" xmlns:p14="http://schemas.microsoft.com/office/powerpoint/2010/main">
    <mc:Choice Requires="p14">
      <p:transition spd="slow" p14:dur="2000" advTm="13974"/>
    </mc:Choice>
    <mc:Fallback xmlns="">
      <p:transition spd="slow" advTm="1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AVOID ASSUMPTIONS</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b="3689"/>
          <a:stretch/>
        </p:blipFill>
        <p:spPr>
          <a:xfrm flipH="1">
            <a:off x="2429255" y="3057306"/>
            <a:ext cx="4392360" cy="317274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67360" y="1241424"/>
            <a:ext cx="8142247" cy="1815882"/>
          </a:xfrm>
          <a:prstGeom prst="rect">
            <a:avLst/>
          </a:prstGeom>
        </p:spPr>
        <p:txBody>
          <a:bodyPr wrap="square">
            <a:spAutoFit/>
          </a:bodyPr>
          <a:lstStyle/>
          <a:p>
            <a:r>
              <a:rPr lang="en-US" sz="2800" dirty="0">
                <a:solidFill>
                  <a:srgbClr val="000000"/>
                </a:solidFill>
              </a:rPr>
              <a:t>Instead of assuming your supervisor thinks you are doing something wrong, consider it as an opportunity to observe another site and get new ideas or even help out your fellow manager.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8343" y="6299200"/>
            <a:ext cx="406400" cy="406400"/>
          </a:xfrm>
          <a:prstGeom prst="rect">
            <a:avLst/>
          </a:prstGeom>
        </p:spPr>
      </p:pic>
    </p:spTree>
    <p:extLst>
      <p:ext uri="{BB962C8B-B14F-4D97-AF65-F5344CB8AC3E}">
        <p14:creationId xmlns:p14="http://schemas.microsoft.com/office/powerpoint/2010/main" val="872218237"/>
      </p:ext>
    </p:extLst>
  </p:cSld>
  <p:clrMapOvr>
    <a:masterClrMapping/>
  </p:clrMapOvr>
  <mc:AlternateContent xmlns:mc="http://schemas.openxmlformats.org/markup-compatibility/2006" xmlns:p14="http://schemas.microsoft.com/office/powerpoint/2010/main">
    <mc:Choice Requires="p14">
      <p:transition spd="slow" p14:dur="2000" advTm="36825"/>
    </mc:Choice>
    <mc:Fallback xmlns="">
      <p:transition spd="slow" advTm="3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CONSIDER OTHER’S PERSPECTIVE</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641264" y="1485504"/>
            <a:ext cx="8218256" cy="1815882"/>
          </a:xfrm>
          <a:prstGeom prst="rect">
            <a:avLst/>
          </a:prstGeom>
          <a:noFill/>
        </p:spPr>
        <p:txBody>
          <a:bodyPr wrap="square" rtlCol="0">
            <a:spAutoFit/>
          </a:bodyPr>
          <a:lstStyle/>
          <a:p>
            <a:pPr lvl="0" defTabSz="914400">
              <a:defRPr/>
            </a:pPr>
            <a:r>
              <a:rPr lang="en-US" sz="2800" dirty="0">
                <a:solidFill>
                  <a:srgbClr val="000000"/>
                </a:solidFill>
              </a:rPr>
              <a:t>To better understand the perspective of your conversational partner, switch off defense mode and turn on curiosity mode. Try speaking less and listening more. </a:t>
            </a:r>
          </a:p>
        </p:txBody>
      </p:sp>
      <p:sp>
        <p:nvSpPr>
          <p:cNvPr id="5" name="Smiley Face 4"/>
          <p:cNvSpPr/>
          <p:nvPr/>
        </p:nvSpPr>
        <p:spPr>
          <a:xfrm>
            <a:off x="6278880" y="4521200"/>
            <a:ext cx="1300480" cy="1320800"/>
          </a:xfrm>
          <a:prstGeom prst="smileyFace">
            <a:avLst/>
          </a:prstGeom>
          <a:solidFill>
            <a:schemeClr val="tx1"/>
          </a:solidFill>
          <a:ln>
            <a:solidFill>
              <a:srgbClr val="000000"/>
            </a:solidFill>
          </a:ln>
          <a:effectLst>
            <a:outerShdw blurRad="225425" dist="50800" dir="5220000" algn="ctr">
              <a:srgbClr val="000000">
                <a:alpha val="33000"/>
              </a:srgbClr>
            </a:outerShdw>
          </a:effectLst>
          <a:scene3d>
            <a:camera prst="perspectiveFront" fov="3300000">
              <a:rot lat="424388" lon="20435874" rev="294286"/>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p:cNvSpPr/>
          <p:nvPr/>
        </p:nvSpPr>
        <p:spPr>
          <a:xfrm rot="10800000">
            <a:off x="7264401" y="3439885"/>
            <a:ext cx="1300480" cy="1320800"/>
          </a:xfrm>
          <a:prstGeom prst="smileyFace">
            <a:avLst/>
          </a:prstGeom>
          <a:solidFill>
            <a:schemeClr val="accent1"/>
          </a:solidFill>
          <a:ln>
            <a:solidFill>
              <a:srgbClr val="000000"/>
            </a:solidFill>
          </a:ln>
          <a:effectLst>
            <a:outerShdw blurRad="225425" dist="50800" dir="5220000" algn="ctr">
              <a:srgbClr val="000000">
                <a:alpha val="33000"/>
              </a:srgbClr>
            </a:outerShdw>
          </a:effectLst>
          <a:scene3d>
            <a:camera prst="perspectiveFront" fov="3300000">
              <a:rot lat="21150860" lon="20067604" rev="256101"/>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1264" y="3474760"/>
            <a:ext cx="6216736" cy="1815882"/>
          </a:xfrm>
          <a:prstGeom prst="rect">
            <a:avLst/>
          </a:prstGeom>
        </p:spPr>
        <p:txBody>
          <a:bodyPr wrap="square">
            <a:spAutoFit/>
          </a:bodyPr>
          <a:lstStyle/>
          <a:p>
            <a:pPr marL="342900" lvl="0" indent="-342900" defTabSz="914400">
              <a:buFont typeface="Arial" panose="020B0604020202020204" pitchFamily="34" charset="0"/>
              <a:buChar char="•"/>
              <a:defRPr/>
            </a:pPr>
            <a:r>
              <a:rPr lang="en-US" sz="2800" dirty="0">
                <a:solidFill>
                  <a:srgbClr val="000000"/>
                </a:solidFill>
              </a:rPr>
              <a:t>Ask open ended questions</a:t>
            </a:r>
          </a:p>
          <a:p>
            <a:pPr marL="342900" lvl="0" indent="-342900" defTabSz="914400">
              <a:buFont typeface="Arial" panose="020B0604020202020204" pitchFamily="34" charset="0"/>
              <a:buChar char="•"/>
              <a:defRPr/>
            </a:pPr>
            <a:r>
              <a:rPr lang="en-US" sz="2800" dirty="0">
                <a:solidFill>
                  <a:srgbClr val="000000"/>
                </a:solidFill>
              </a:rPr>
              <a:t>Listen and hear them out</a:t>
            </a:r>
          </a:p>
          <a:p>
            <a:pPr marL="342900" lvl="0" indent="-342900" defTabSz="914400">
              <a:buFont typeface="Arial" panose="020B0604020202020204" pitchFamily="34" charset="0"/>
              <a:buChar char="•"/>
              <a:defRPr/>
            </a:pPr>
            <a:r>
              <a:rPr lang="en-US" sz="2800" dirty="0">
                <a:solidFill>
                  <a:srgbClr val="000000"/>
                </a:solidFill>
              </a:rPr>
              <a:t>Allow them to express themselves</a:t>
            </a:r>
          </a:p>
          <a:p>
            <a:pPr marL="342900" lvl="0" indent="-342900" defTabSz="914400">
              <a:buFont typeface="Arial" panose="020B0604020202020204" pitchFamily="34" charset="0"/>
              <a:buChar char="•"/>
              <a:defRPr/>
            </a:pPr>
            <a:r>
              <a:rPr lang="en-US" sz="2800" dirty="0">
                <a:solidFill>
                  <a:srgbClr val="000000"/>
                </a:solidFill>
              </a:rPr>
              <a:t>Avoid one-sidedness  </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249229" y="6299200"/>
            <a:ext cx="406400" cy="406400"/>
          </a:xfrm>
          <a:prstGeom prst="rect">
            <a:avLst/>
          </a:prstGeom>
        </p:spPr>
      </p:pic>
    </p:spTree>
    <p:custDataLst>
      <p:tags r:id="rId1"/>
    </p:custDataLst>
    <p:extLst>
      <p:ext uri="{BB962C8B-B14F-4D97-AF65-F5344CB8AC3E}">
        <p14:creationId xmlns:p14="http://schemas.microsoft.com/office/powerpoint/2010/main" val="2855470013"/>
      </p:ext>
    </p:extLst>
  </p:cSld>
  <p:clrMapOvr>
    <a:masterClrMapping/>
  </p:clrMapOvr>
  <mc:AlternateContent xmlns:mc="http://schemas.openxmlformats.org/markup-compatibility/2006" xmlns:p14="http://schemas.microsoft.com/office/powerpoint/2010/main">
    <mc:Choice Requires="p14">
      <p:transition spd="slow" p14:dur="2000" advTm="49355"/>
    </mc:Choice>
    <mc:Fallback xmlns="">
      <p:transition spd="slow" advTm="4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1000"/>
                                        <p:tgtEl>
                                          <p:spTgt spid="5"/>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animBg="1"/>
      <p:bldP spid="8" grpId="0" animBg="1"/>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CONSIDER OTHER’S PERSPECTIVE</a:t>
            </a:r>
          </a:p>
        </p:txBody>
      </p:sp>
      <p:sp>
        <p:nvSpPr>
          <p:cNvPr id="3" name="TextBox 2"/>
          <p:cNvSpPr txBox="1"/>
          <p:nvPr/>
        </p:nvSpPr>
        <p:spPr>
          <a:xfrm>
            <a:off x="641264" y="1403972"/>
            <a:ext cx="8076280" cy="1815882"/>
          </a:xfrm>
          <a:prstGeom prst="rect">
            <a:avLst/>
          </a:prstGeom>
          <a:noFill/>
        </p:spPr>
        <p:txBody>
          <a:bodyPr wrap="square" rtlCol="0">
            <a:spAutoFit/>
          </a:bodyPr>
          <a:lstStyle/>
          <a:p>
            <a:r>
              <a:rPr lang="en-US" sz="2800" dirty="0">
                <a:solidFill>
                  <a:srgbClr val="000000"/>
                </a:solidFill>
              </a:rPr>
              <a:t>EX: You realize there is a problem with the daily production schedule. Your senior quickly identifies the problem but, stays quiet because you start becoming agitated and begin yelling.</a:t>
            </a: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4284"/>
          <a:stretch/>
        </p:blipFill>
        <p:spPr>
          <a:xfrm>
            <a:off x="2550160" y="3219855"/>
            <a:ext cx="4265477" cy="30620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1886" y="6320971"/>
            <a:ext cx="406400" cy="406400"/>
          </a:xfrm>
          <a:prstGeom prst="rect">
            <a:avLst/>
          </a:prstGeom>
        </p:spPr>
      </p:pic>
    </p:spTree>
    <p:extLst>
      <p:ext uri="{BB962C8B-B14F-4D97-AF65-F5344CB8AC3E}">
        <p14:creationId xmlns:p14="http://schemas.microsoft.com/office/powerpoint/2010/main" val="3323218523"/>
      </p:ext>
    </p:extLst>
  </p:cSld>
  <p:clrMapOvr>
    <a:masterClrMapping/>
  </p:clrMapOvr>
  <mc:AlternateContent xmlns:mc="http://schemas.openxmlformats.org/markup-compatibility/2006" xmlns:p14="http://schemas.microsoft.com/office/powerpoint/2010/main">
    <mc:Choice Requires="p14">
      <p:transition spd="slow" p14:dur="2000" advTm="15243"/>
    </mc:Choice>
    <mc:Fallback xmlns="">
      <p:transition spd="slow" advTm="1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CONSIDER OTHER’S PERSPECTIVE</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b="4522"/>
          <a:stretch/>
        </p:blipFill>
        <p:spPr>
          <a:xfrm>
            <a:off x="2405094" y="3041827"/>
            <a:ext cx="4440682" cy="317991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41264" y="1403972"/>
            <a:ext cx="7968343" cy="1815882"/>
          </a:xfrm>
          <a:prstGeom prst="rect">
            <a:avLst/>
          </a:prstGeom>
        </p:spPr>
        <p:txBody>
          <a:bodyPr wrap="square">
            <a:spAutoFit/>
          </a:bodyPr>
          <a:lstStyle/>
          <a:p>
            <a:pPr lvl="0"/>
            <a:r>
              <a:rPr lang="en-US" sz="2800" dirty="0">
                <a:solidFill>
                  <a:srgbClr val="000000"/>
                </a:solidFill>
              </a:rPr>
              <a:t>Instead, calmly approach your senior and give them the opportunity share what they think may help the situation. Ask questions, together you can solve the problem.</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0" y="6299200"/>
            <a:ext cx="406400" cy="406400"/>
          </a:xfrm>
          <a:prstGeom prst="rect">
            <a:avLst/>
          </a:prstGeom>
        </p:spPr>
      </p:pic>
    </p:spTree>
    <p:extLst>
      <p:ext uri="{BB962C8B-B14F-4D97-AF65-F5344CB8AC3E}">
        <p14:creationId xmlns:p14="http://schemas.microsoft.com/office/powerpoint/2010/main" val="921353648"/>
      </p:ext>
    </p:extLst>
  </p:cSld>
  <p:clrMapOvr>
    <a:masterClrMapping/>
  </p:clrMapOvr>
  <mc:AlternateContent xmlns:mc="http://schemas.openxmlformats.org/markup-compatibility/2006" xmlns:p14="http://schemas.microsoft.com/office/powerpoint/2010/main">
    <mc:Choice Requires="p14">
      <p:transition spd="slow" p14:dur="2000" advTm="37065"/>
    </mc:Choice>
    <mc:Fallback xmlns="">
      <p:transition spd="slow" advTm="3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HAVE A CAMPUS PRESENCE</a:t>
            </a:r>
          </a:p>
        </p:txBody>
      </p:sp>
      <p:sp>
        <p:nvSpPr>
          <p:cNvPr id="3" name="TextBox 2"/>
          <p:cNvSpPr txBox="1"/>
          <p:nvPr/>
        </p:nvSpPr>
        <p:spPr>
          <a:xfrm>
            <a:off x="641264" y="1710189"/>
            <a:ext cx="4318202" cy="4401205"/>
          </a:xfrm>
          <a:prstGeom prst="rect">
            <a:avLst/>
          </a:prstGeom>
          <a:noFill/>
        </p:spPr>
        <p:txBody>
          <a:bodyPr wrap="square" rtlCol="0">
            <a:spAutoFit/>
          </a:bodyPr>
          <a:lstStyle/>
          <a:p>
            <a:pPr defTabSz="914400">
              <a:defRPr/>
            </a:pPr>
            <a:r>
              <a:rPr lang="en-US" sz="2800" dirty="0">
                <a:solidFill>
                  <a:srgbClr val="000000"/>
                </a:solidFill>
              </a:rPr>
              <a:t>Café LA plays huge role on our campuses. More than ever, our managers need to collaborate with principals and teachers.</a:t>
            </a:r>
          </a:p>
          <a:p>
            <a:pPr defTabSz="914400">
              <a:defRPr/>
            </a:pPr>
            <a:endParaRPr lang="en-US" sz="2800" dirty="0">
              <a:solidFill>
                <a:srgbClr val="000000"/>
              </a:solidFill>
            </a:endParaRPr>
          </a:p>
          <a:p>
            <a:pPr defTabSz="914400">
              <a:defRPr/>
            </a:pPr>
            <a:r>
              <a:rPr lang="en-US" sz="2800" dirty="0">
                <a:solidFill>
                  <a:srgbClr val="000000"/>
                </a:solidFill>
              </a:rPr>
              <a:t>Put in some face time around campus and touch base with the tables during meal service.</a:t>
            </a:r>
            <a:endParaRPr lang="en-US" sz="2400" dirty="0">
              <a:solidFill>
                <a:srgbClr val="000000"/>
              </a:solidFill>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b="4784"/>
          <a:stretch/>
        </p:blipFill>
        <p:spPr>
          <a:xfrm>
            <a:off x="4813529" y="1840836"/>
            <a:ext cx="3796078" cy="288356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457" y="6299200"/>
            <a:ext cx="406400" cy="406400"/>
          </a:xfrm>
          <a:prstGeom prst="rect">
            <a:avLst/>
          </a:prstGeom>
        </p:spPr>
      </p:pic>
    </p:spTree>
    <p:extLst>
      <p:ext uri="{BB962C8B-B14F-4D97-AF65-F5344CB8AC3E}">
        <p14:creationId xmlns:p14="http://schemas.microsoft.com/office/powerpoint/2010/main" val="2585370995"/>
      </p:ext>
    </p:extLst>
  </p:cSld>
  <p:clrMapOvr>
    <a:masterClrMapping/>
  </p:clrMapOvr>
  <mc:AlternateContent xmlns:mc="http://schemas.openxmlformats.org/markup-compatibility/2006" xmlns:p14="http://schemas.microsoft.com/office/powerpoint/2010/main">
    <mc:Choice Requires="p14">
      <p:transition spd="slow" p14:dur="2000" advTm="91897"/>
    </mc:Choice>
    <mc:Fallback xmlns="">
      <p:transition spd="slow" advTm="91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REDIRECTING RECAP</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641264" y="1403257"/>
            <a:ext cx="7968343" cy="1384995"/>
          </a:xfrm>
          <a:prstGeom prst="rect">
            <a:avLst/>
          </a:prstGeom>
          <a:noFill/>
        </p:spPr>
        <p:txBody>
          <a:bodyPr wrap="square" rtlCol="0">
            <a:spAutoFit/>
          </a:bodyPr>
          <a:lstStyle/>
          <a:p>
            <a:pPr lvl="0" defTabSz="914400">
              <a:defRPr/>
            </a:pPr>
            <a:r>
              <a:rPr lang="en-US" sz="2800" dirty="0">
                <a:solidFill>
                  <a:srgbClr val="000000"/>
                </a:solidFill>
              </a:rPr>
              <a:t>If a conversation starts turning sour and heading into the wrong direction, remember to use methods to increase conversational effectiveness: </a:t>
            </a: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b="5532"/>
          <a:stretch/>
        </p:blipFill>
        <p:spPr>
          <a:xfrm>
            <a:off x="2889256" y="3060031"/>
            <a:ext cx="3428007" cy="2428766"/>
          </a:xfrm>
          <a:prstGeom prst="rect">
            <a:avLst/>
          </a:prstGeom>
        </p:spPr>
      </p:pic>
      <p:sp>
        <p:nvSpPr>
          <p:cNvPr id="6" name="Rectangle 5"/>
          <p:cNvSpPr/>
          <p:nvPr/>
        </p:nvSpPr>
        <p:spPr>
          <a:xfrm>
            <a:off x="641264" y="3104623"/>
            <a:ext cx="4572000" cy="523220"/>
          </a:xfrm>
          <a:prstGeom prst="rect">
            <a:avLst/>
          </a:prstGeom>
        </p:spPr>
        <p:txBody>
          <a:bodyPr>
            <a:spAutoFit/>
          </a:bodyPr>
          <a:lstStyle/>
          <a:p>
            <a:pPr marL="342900" indent="-342900">
              <a:buFont typeface="Wingdings" panose="05000000000000000000" pitchFamily="2" charset="2"/>
              <a:buChar char="Ø"/>
            </a:pPr>
            <a:r>
              <a:rPr lang="en-US" sz="2800" i="1" dirty="0">
                <a:solidFill>
                  <a:srgbClr val="000000"/>
                </a:solidFill>
              </a:rPr>
              <a:t>Opposition</a:t>
            </a:r>
            <a:r>
              <a:rPr lang="en-US" sz="2800" dirty="0">
                <a:solidFill>
                  <a:srgbClr val="000000"/>
                </a:solidFill>
              </a:rPr>
              <a:t> to </a:t>
            </a:r>
            <a:r>
              <a:rPr lang="en-US" sz="2800" i="1" dirty="0">
                <a:solidFill>
                  <a:srgbClr val="000000"/>
                </a:solidFill>
              </a:rPr>
              <a:t>Partnership</a:t>
            </a:r>
          </a:p>
        </p:txBody>
      </p:sp>
      <p:sp>
        <p:nvSpPr>
          <p:cNvPr id="7" name="Rectangle 6"/>
          <p:cNvSpPr/>
          <p:nvPr/>
        </p:nvSpPr>
        <p:spPr>
          <a:xfrm>
            <a:off x="641264" y="3651020"/>
            <a:ext cx="4572000" cy="523220"/>
          </a:xfrm>
          <a:prstGeom prst="rect">
            <a:avLst/>
          </a:prstGeom>
        </p:spPr>
        <p:txBody>
          <a:bodyPr>
            <a:spAutoFit/>
          </a:bodyPr>
          <a:lstStyle/>
          <a:p>
            <a:pPr marL="342900" indent="-342900">
              <a:buFont typeface="Wingdings" panose="05000000000000000000" pitchFamily="2" charset="2"/>
              <a:buChar char="Ø"/>
            </a:pPr>
            <a:r>
              <a:rPr lang="en-US" sz="2800" i="1" dirty="0">
                <a:solidFill>
                  <a:srgbClr val="000000"/>
                </a:solidFill>
              </a:rPr>
              <a:t>Verbalize</a:t>
            </a:r>
            <a:r>
              <a:rPr lang="en-US" sz="2800" dirty="0">
                <a:solidFill>
                  <a:srgbClr val="000000"/>
                </a:solidFill>
              </a:rPr>
              <a:t> your </a:t>
            </a:r>
            <a:r>
              <a:rPr lang="en-US" sz="2800" i="1" dirty="0">
                <a:solidFill>
                  <a:srgbClr val="000000"/>
                </a:solidFill>
              </a:rPr>
              <a:t>Intention</a:t>
            </a:r>
          </a:p>
        </p:txBody>
      </p:sp>
      <p:sp>
        <p:nvSpPr>
          <p:cNvPr id="9" name="Rectangle 8"/>
          <p:cNvSpPr/>
          <p:nvPr/>
        </p:nvSpPr>
        <p:spPr>
          <a:xfrm>
            <a:off x="609600" y="4210934"/>
            <a:ext cx="4572000" cy="523220"/>
          </a:xfrm>
          <a:prstGeom prst="rect">
            <a:avLst/>
          </a:prstGeom>
        </p:spPr>
        <p:txBody>
          <a:bodyPr>
            <a:spAutoFit/>
          </a:bodyPr>
          <a:lstStyle/>
          <a:p>
            <a:pPr marL="342900" indent="-342900">
              <a:buFont typeface="Wingdings" panose="05000000000000000000" pitchFamily="2" charset="2"/>
              <a:buChar char="Ø"/>
            </a:pPr>
            <a:r>
              <a:rPr lang="en-US" sz="2800" i="1" dirty="0">
                <a:solidFill>
                  <a:srgbClr val="000000"/>
                </a:solidFill>
              </a:rPr>
              <a:t>Avoid Assumptions</a:t>
            </a:r>
          </a:p>
        </p:txBody>
      </p:sp>
      <p:sp>
        <p:nvSpPr>
          <p:cNvPr id="12" name="Rectangle 11"/>
          <p:cNvSpPr/>
          <p:nvPr/>
        </p:nvSpPr>
        <p:spPr>
          <a:xfrm>
            <a:off x="641264" y="4770848"/>
            <a:ext cx="4680036" cy="523220"/>
          </a:xfrm>
          <a:prstGeom prst="rect">
            <a:avLst/>
          </a:prstGeom>
        </p:spPr>
        <p:txBody>
          <a:bodyPr wrap="square">
            <a:spAutoFit/>
          </a:bodyPr>
          <a:lstStyle/>
          <a:p>
            <a:pPr marL="342900" indent="-342900">
              <a:buFont typeface="Wingdings" panose="05000000000000000000" pitchFamily="2" charset="2"/>
              <a:buChar char="Ø"/>
            </a:pPr>
            <a:r>
              <a:rPr lang="en-US" sz="2800" i="1" dirty="0">
                <a:solidFill>
                  <a:srgbClr val="000000"/>
                </a:solidFill>
              </a:rPr>
              <a:t>Consider </a:t>
            </a:r>
            <a:r>
              <a:rPr lang="en-US" sz="2800" dirty="0">
                <a:solidFill>
                  <a:srgbClr val="000000"/>
                </a:solidFill>
              </a:rPr>
              <a:t>other’s</a:t>
            </a:r>
            <a:r>
              <a:rPr lang="en-US" sz="2800" i="1" dirty="0">
                <a:solidFill>
                  <a:srgbClr val="000000"/>
                </a:solidFill>
              </a:rPr>
              <a:t> Perspective</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58086" y="6299200"/>
            <a:ext cx="406400" cy="406400"/>
          </a:xfrm>
          <a:prstGeom prst="rect">
            <a:avLst/>
          </a:prstGeom>
        </p:spPr>
      </p:pic>
    </p:spTree>
    <p:custDataLst>
      <p:tags r:id="rId1"/>
    </p:custDataLst>
    <p:extLst>
      <p:ext uri="{BB962C8B-B14F-4D97-AF65-F5344CB8AC3E}">
        <p14:creationId xmlns:p14="http://schemas.microsoft.com/office/powerpoint/2010/main" val="2014662615"/>
      </p:ext>
    </p:extLst>
  </p:cSld>
  <p:clrMapOvr>
    <a:masterClrMapping/>
  </p:clrMapOvr>
  <mc:AlternateContent xmlns:mc="http://schemas.openxmlformats.org/markup-compatibility/2006" xmlns:p14="http://schemas.microsoft.com/office/powerpoint/2010/main">
    <mc:Choice Requires="p14">
      <p:transition spd="slow" p14:dur="2000" advTm="45357"/>
    </mc:Choice>
    <mc:Fallback xmlns="">
      <p:transition spd="slow" advTm="4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63" presetClass="path" presetSubtype="0" accel="50000" decel="50000" fill="hold" nodeType="afterEffect">
                                  <p:stCondLst>
                                    <p:cond delay="0"/>
                                  </p:stCondLst>
                                  <p:childTnLst>
                                    <p:animMotion origin="layout" path="M 0 0 L 0.25 0 E" pathEditMode="relative" ptsTypes="">
                                      <p:cBhvr>
                                        <p:cTn id="9" dur="1000" fill="hold"/>
                                        <p:tgtEl>
                                          <p:spTgt spid="5"/>
                                        </p:tgtEl>
                                        <p:attrNameLst>
                                          <p:attrName>ppt_x</p:attrName>
                                          <p:attrName>ppt_y</p:attrName>
                                        </p:attrNameLst>
                                      </p:cBhvr>
                                    </p:animMotion>
                                  </p:childTnLst>
                                </p:cTn>
                              </p:par>
                            </p:childTnLst>
                          </p:cTn>
                        </p:par>
                        <p:par>
                          <p:cTn id="10" fill="hold">
                            <p:stCondLst>
                              <p:cond delay="1001"/>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1"/>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1"/>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501"/>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6" grpId="0"/>
      <p:bldP spid="7" grpId="0"/>
      <p:bldP spid="9"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CULTIVATING A NEW CULTURE</a:t>
            </a:r>
          </a:p>
        </p:txBody>
      </p:sp>
      <p:pic>
        <p:nvPicPr>
          <p:cNvPr id="17" name="Picture 16"/>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2381" b="100000" l="7143" r="65522">
                        <a14:foregroundMark x1="39286" y1="97436" x2="31731" y2="99451"/>
                      </a14:backgroundRemoval>
                    </a14:imgEffect>
                  </a14:imgLayer>
                </a14:imgProps>
              </a:ext>
              <a:ext uri="{28A0092B-C50C-407E-A947-70E740481C1C}">
                <a14:useLocalDpi xmlns:a14="http://schemas.microsoft.com/office/drawing/2010/main"/>
              </a:ext>
            </a:extLst>
          </a:blip>
          <a:srcRect l="8556" t="1629" r="37667" b="11644"/>
          <a:stretch/>
        </p:blipFill>
        <p:spPr>
          <a:xfrm flipH="1">
            <a:off x="5255091" y="4316312"/>
            <a:ext cx="1631665" cy="1973525"/>
          </a:xfrm>
          <a:prstGeom prst="rect">
            <a:avLst/>
          </a:prstGeom>
        </p:spPr>
      </p:pic>
      <p:pic>
        <p:nvPicPr>
          <p:cNvPr id="16" name="Picture 15"/>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3663" b="100000" l="4808" r="89973"/>
                    </a14:imgEffect>
                  </a14:imgLayer>
                </a14:imgProps>
              </a:ext>
              <a:ext uri="{28A0092B-C50C-407E-A947-70E740481C1C}">
                <a14:useLocalDpi xmlns:a14="http://schemas.microsoft.com/office/drawing/2010/main"/>
              </a:ext>
            </a:extLst>
          </a:blip>
          <a:srcRect l="7222" t="4444" r="21333" b="21185"/>
          <a:stretch/>
        </p:blipFill>
        <p:spPr>
          <a:xfrm>
            <a:off x="490173" y="4399197"/>
            <a:ext cx="2415587" cy="1885886"/>
          </a:xfrm>
          <a:prstGeom prst="rect">
            <a:avLst/>
          </a:prstGeom>
        </p:spPr>
      </p:pic>
      <p:pic>
        <p:nvPicPr>
          <p:cNvPr id="15" name="Picture 14"/>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183" b="99634" l="9753" r="89973">
                        <a14:backgroundMark x1="46154" y1="36630" x2="39011" y2="32418"/>
                        <a14:backgroundMark x1="40110" y1="55311" x2="31456" y2="67582"/>
                      </a14:backgroundRemoval>
                    </a14:imgEffect>
                  </a14:imgLayer>
                </a14:imgProps>
              </a:ext>
              <a:ext uri="{28A0092B-C50C-407E-A947-70E740481C1C}">
                <a14:useLocalDpi xmlns:a14="http://schemas.microsoft.com/office/drawing/2010/main"/>
              </a:ext>
            </a:extLst>
          </a:blip>
          <a:srcRect l="22444" r="17556" b="31758"/>
          <a:stretch/>
        </p:blipFill>
        <p:spPr>
          <a:xfrm>
            <a:off x="2017230" y="4466480"/>
            <a:ext cx="2137500" cy="1823357"/>
          </a:xfrm>
          <a:prstGeom prst="rect">
            <a:avLst/>
          </a:prstGeom>
        </p:spPr>
      </p:pic>
      <p:grpSp>
        <p:nvGrpSpPr>
          <p:cNvPr id="10" name="Group 9"/>
          <p:cNvGrpSpPr/>
          <p:nvPr/>
        </p:nvGrpSpPr>
        <p:grpSpPr>
          <a:xfrm flipH="1">
            <a:off x="3116547" y="4372555"/>
            <a:ext cx="3017520" cy="1917282"/>
            <a:chOff x="1786607" y="3344748"/>
            <a:chExt cx="4438650" cy="2962275"/>
          </a:xfrm>
        </p:grpSpPr>
        <p:pic>
          <p:nvPicPr>
            <p:cNvPr id="8" name="Picture 7"/>
            <p:cNvPicPr>
              <a:picLocks noChangeAspect="1"/>
            </p:cNvPicPr>
            <p:nvPr/>
          </p:nvPicPr>
          <p:blipFill>
            <a:blip r:embed="rId10" cstate="email">
              <a:extLst>
                <a:ext uri="{BEBA8EAE-BF5A-486C-A8C5-ECC9F3942E4B}">
                  <a14:imgProps xmlns:a14="http://schemas.microsoft.com/office/drawing/2010/main">
                    <a14:imgLayer r:embed="rId11">
                      <a14:imgEffect>
                        <a14:backgroundRemoval t="1929" b="100000" l="644" r="89700"/>
                      </a14:imgEffect>
                    </a14:imgLayer>
                  </a14:imgProps>
                </a:ext>
                <a:ext uri="{28A0092B-C50C-407E-A947-70E740481C1C}">
                  <a14:useLocalDpi xmlns:a14="http://schemas.microsoft.com/office/drawing/2010/main"/>
                </a:ext>
              </a:extLst>
            </a:blip>
            <a:stretch>
              <a:fillRect/>
            </a:stretch>
          </p:blipFill>
          <p:spPr>
            <a:xfrm>
              <a:off x="1786607" y="3344748"/>
              <a:ext cx="4438650" cy="2962275"/>
            </a:xfrm>
            <a:prstGeom prst="rect">
              <a:avLst/>
            </a:prstGeom>
          </p:spPr>
        </p:pic>
        <p:pic>
          <p:nvPicPr>
            <p:cNvPr id="9" name="Picture 8"/>
            <p:cNvPicPr>
              <a:picLocks noChangeAspect="1"/>
            </p:cNvPicPr>
            <p:nvPr/>
          </p:nvPicPr>
          <p:blipFill>
            <a:blip r:embed="rId12" cstate="email">
              <a:extLst>
                <a:ext uri="{BEBA8EAE-BF5A-486C-A8C5-ECC9F3942E4B}">
                  <a14:imgProps xmlns:a14="http://schemas.microsoft.com/office/drawing/2010/main">
                    <a14:imgLayer r:embed="rId13">
                      <a14:imgEffect>
                        <a14:backgroundRemoval t="3502" b="99611" l="0" r="100000">
                          <a14:foregroundMark x1="33180" y1="90272" x2="0" y2="96887"/>
                          <a14:backgroundMark x1="3226" y1="71984" x2="3226" y2="89494"/>
                        </a14:backgroundRemoval>
                      </a14:imgEffect>
                    </a14:imgLayer>
                  </a14:imgProps>
                </a:ext>
                <a:ext uri="{28A0092B-C50C-407E-A947-70E740481C1C}">
                  <a14:useLocalDpi xmlns:a14="http://schemas.microsoft.com/office/drawing/2010/main"/>
                </a:ext>
              </a:extLst>
            </a:blip>
            <a:stretch>
              <a:fillRect/>
            </a:stretch>
          </p:blipFill>
          <p:spPr>
            <a:xfrm>
              <a:off x="3278606" y="3489866"/>
              <a:ext cx="1336669" cy="1552198"/>
            </a:xfrm>
            <a:prstGeom prst="rect">
              <a:avLst/>
            </a:prstGeom>
          </p:spPr>
        </p:pic>
      </p:grpSp>
      <p:pic>
        <p:nvPicPr>
          <p:cNvPr id="12" name="Picture 11"/>
          <p:cNvPicPr>
            <a:picLocks noChangeAspect="1"/>
          </p:cNvPicPr>
          <p:nvPr/>
        </p:nvPicPr>
        <p:blipFill>
          <a:blip r:embed="rId14" cstate="email">
            <a:extLst>
              <a:ext uri="{BEBA8EAE-BF5A-486C-A8C5-ECC9F3942E4B}">
                <a14:imgProps xmlns:a14="http://schemas.microsoft.com/office/drawing/2010/main">
                  <a14:imgLayer r:embed="rId15">
                    <a14:imgEffect>
                      <a14:backgroundRemoval t="0" b="100000" l="0" r="100000">
                        <a14:foregroundMark x1="48707" y1="26797" x2="55603" y2="78431"/>
                        <a14:foregroundMark x1="48276" y1="48039" x2="41379" y2="63399"/>
                      </a14:backgroundRemoval>
                    </a14:imgEffect>
                  </a14:imgLayer>
                </a14:imgProps>
              </a:ext>
              <a:ext uri="{28A0092B-C50C-407E-A947-70E740481C1C}">
                <a14:useLocalDpi xmlns:a14="http://schemas.microsoft.com/office/drawing/2010/main"/>
              </a:ext>
            </a:extLst>
          </a:blip>
          <a:stretch>
            <a:fillRect/>
          </a:stretch>
        </p:blipFill>
        <p:spPr>
          <a:xfrm flipH="1">
            <a:off x="6675996" y="4078550"/>
            <a:ext cx="1832516" cy="2417025"/>
          </a:xfrm>
          <a:prstGeom prst="rect">
            <a:avLst/>
          </a:prstGeom>
        </p:spPr>
      </p:pic>
      <p:sp>
        <p:nvSpPr>
          <p:cNvPr id="13" name="TextBox 12"/>
          <p:cNvSpPr txBox="1"/>
          <p:nvPr/>
        </p:nvSpPr>
        <p:spPr>
          <a:xfrm>
            <a:off x="873351" y="1412694"/>
            <a:ext cx="7665128" cy="1384995"/>
          </a:xfrm>
          <a:prstGeom prst="rect">
            <a:avLst/>
          </a:prstGeom>
          <a:noFill/>
        </p:spPr>
        <p:txBody>
          <a:bodyPr wrap="square" rtlCol="0">
            <a:spAutoFit/>
          </a:bodyPr>
          <a:lstStyle/>
          <a:p>
            <a:pPr algn="ctr"/>
            <a:r>
              <a:rPr lang="en-US" sz="2800" dirty="0">
                <a:solidFill>
                  <a:srgbClr val="000000"/>
                </a:solidFill>
              </a:rPr>
              <a:t>We are moving in a great new direction. The way we communicate with those we work with everyday will now be more important than ever. </a:t>
            </a:r>
          </a:p>
        </p:txBody>
      </p:sp>
      <p:sp>
        <p:nvSpPr>
          <p:cNvPr id="14" name="Content Placeholder 2"/>
          <p:cNvSpPr txBox="1">
            <a:spLocks/>
          </p:cNvSpPr>
          <p:nvPr/>
        </p:nvSpPr>
        <p:spPr>
          <a:xfrm>
            <a:off x="1174446" y="3007804"/>
            <a:ext cx="7062937" cy="63995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lvl="0" indent="0" algn="ctr" defTabSz="457200">
              <a:lnSpc>
                <a:spcPct val="100000"/>
              </a:lnSpc>
              <a:spcBef>
                <a:spcPct val="20000"/>
              </a:spcBef>
              <a:buClrTx/>
              <a:buNone/>
            </a:pPr>
            <a:r>
              <a:rPr lang="en-US" sz="6000" b="1" cap="none" dirty="0">
                <a:solidFill>
                  <a:srgbClr val="FF0000"/>
                </a:solidFill>
                <a:latin typeface="Berlin Sans FB" panose="020E0602020502020306" pitchFamily="34" charset="0"/>
              </a:rPr>
              <a:t>WE ARE CAFÉ LA!!</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0" y="6299200"/>
            <a:ext cx="406400" cy="406400"/>
          </a:xfrm>
          <a:prstGeom prst="rect">
            <a:avLst/>
          </a:prstGeom>
        </p:spPr>
      </p:pic>
    </p:spTree>
    <p:extLst>
      <p:ext uri="{BB962C8B-B14F-4D97-AF65-F5344CB8AC3E}">
        <p14:creationId xmlns:p14="http://schemas.microsoft.com/office/powerpoint/2010/main" val="2392363409"/>
      </p:ext>
    </p:extLst>
  </p:cSld>
  <p:clrMapOvr>
    <a:masterClrMapping/>
  </p:clrMapOvr>
  <mc:AlternateContent xmlns:mc="http://schemas.openxmlformats.org/markup-compatibility/2006" xmlns:p14="http://schemas.microsoft.com/office/powerpoint/2010/main">
    <mc:Choice Requires="p14">
      <p:transition spd="slow" p14:dur="2000" advTm="30714"/>
    </mc:Choice>
    <mc:Fallback xmlns="">
      <p:transition spd="slow" advTm="3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B26E89BA-AC0F-4FBA-89E8-564BA9C8FDE8}"/>
              </a:ext>
            </a:extLst>
          </p:cNvPr>
          <p:cNvSpPr>
            <a:spLocks noGrp="1" noChangeArrowheads="1"/>
          </p:cNvSpPr>
          <p:nvPr>
            <p:ph type="ctrTitle"/>
          </p:nvPr>
        </p:nvSpPr>
        <p:spPr>
          <a:xfrm>
            <a:off x="1835944" y="798293"/>
            <a:ext cx="5829300" cy="1102519"/>
          </a:xfrm>
        </p:spPr>
        <p:txBody>
          <a:bodyPr/>
          <a:lstStyle/>
          <a:p>
            <a:pPr eaLnBrk="1" hangingPunct="1"/>
            <a:r>
              <a:rPr lang="en-US" altLang="en-US" sz="4000" dirty="0">
                <a:solidFill>
                  <a:srgbClr val="000000"/>
                </a:solidFill>
              </a:rPr>
              <a:t>As a Reminder</a:t>
            </a:r>
          </a:p>
        </p:txBody>
      </p:sp>
      <p:sp>
        <p:nvSpPr>
          <p:cNvPr id="28675" name="Rectangle 5">
            <a:extLst>
              <a:ext uri="{FF2B5EF4-FFF2-40B4-BE49-F238E27FC236}">
                <a16:creationId xmlns:a16="http://schemas.microsoft.com/office/drawing/2014/main" id="{FF4A4490-3E31-44C7-AF17-FA55ECDD7C80}"/>
              </a:ext>
            </a:extLst>
          </p:cNvPr>
          <p:cNvSpPr>
            <a:spLocks noGrp="1" noChangeArrowheads="1"/>
          </p:cNvSpPr>
          <p:nvPr>
            <p:ph type="subTitle" idx="1"/>
          </p:nvPr>
        </p:nvSpPr>
        <p:spPr>
          <a:xfrm>
            <a:off x="1835944" y="2004783"/>
            <a:ext cx="5710238" cy="2544391"/>
          </a:xfrm>
        </p:spPr>
        <p:txBody>
          <a:bodyPr>
            <a:normAutofit lnSpcReduction="10000"/>
          </a:bodyPr>
          <a:lstStyle/>
          <a:p>
            <a:pPr eaLnBrk="1" hangingPunct="1"/>
            <a:r>
              <a:rPr lang="en-US" altLang="en-US" sz="3000" dirty="0"/>
              <a:t> </a:t>
            </a:r>
            <a:r>
              <a:rPr lang="en-US" altLang="en-US" sz="2800" dirty="0">
                <a:solidFill>
                  <a:srgbClr val="000000"/>
                </a:solidFill>
              </a:rPr>
              <a:t>You are required to review all assigned documents. </a:t>
            </a:r>
            <a:r>
              <a:rPr lang="en-US" sz="2800" dirty="0">
                <a:solidFill>
                  <a:srgbClr val="000000"/>
                </a:solidFill>
              </a:rPr>
              <a:t>By completing this training you are certifying you have viewed all the required documents and this training in its entirety. </a:t>
            </a:r>
          </a:p>
          <a:p>
            <a:pPr eaLnBrk="1" hangingPunct="1"/>
            <a:endParaRPr lang="en-US" altLang="en-US" sz="2100" dirty="0"/>
          </a:p>
        </p:txBody>
      </p:sp>
      <p:sp>
        <p:nvSpPr>
          <p:cNvPr id="28676" name="Text Box 7">
            <a:extLst>
              <a:ext uri="{FF2B5EF4-FFF2-40B4-BE49-F238E27FC236}">
                <a16:creationId xmlns:a16="http://schemas.microsoft.com/office/drawing/2014/main" id="{640CFA30-C06E-4C0A-A5C1-01B92AA46EA7}"/>
              </a:ext>
            </a:extLst>
          </p:cNvPr>
          <p:cNvSpPr txBox="1">
            <a:spLocks noChangeArrowheads="1"/>
          </p:cNvSpPr>
          <p:nvPr/>
        </p:nvSpPr>
        <p:spPr bwMode="auto">
          <a:xfrm>
            <a:off x="902782" y="5696124"/>
            <a:ext cx="4914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defTabSz="685800">
              <a:spcBef>
                <a:spcPct val="0"/>
              </a:spcBef>
              <a:defRPr/>
            </a:pPr>
            <a:r>
              <a:rPr lang="en-US" altLang="en-US" sz="1350" dirty="0"/>
              <a:t>LAUSD Food Services Division  </a:t>
            </a:r>
          </a:p>
          <a:p>
            <a:pPr defTabSz="685800">
              <a:spcBef>
                <a:spcPct val="0"/>
              </a:spcBef>
              <a:defRPr/>
            </a:pPr>
            <a:r>
              <a:rPr lang="en-US" altLang="en-US" sz="1350" dirty="0"/>
              <a:t>Nourishing Children to Achieve Excellence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0" y="6299200"/>
            <a:ext cx="406400" cy="406400"/>
          </a:xfrm>
          <a:prstGeom prst="rect">
            <a:avLst/>
          </a:prstGeom>
        </p:spPr>
      </p:pic>
    </p:spTree>
    <p:extLst>
      <p:ext uri="{BB962C8B-B14F-4D97-AF65-F5344CB8AC3E}">
        <p14:creationId xmlns:p14="http://schemas.microsoft.com/office/powerpoint/2010/main" val="676279371"/>
      </p:ext>
    </p:extLst>
  </p:cSld>
  <p:clrMapOvr>
    <a:masterClrMapping/>
  </p:clrMapOvr>
  <mc:AlternateContent xmlns:mc="http://schemas.openxmlformats.org/markup-compatibility/2006" xmlns:p14="http://schemas.microsoft.com/office/powerpoint/2010/main">
    <mc:Choice Requires="p14">
      <p:transition spd="slow" p14:dur="2000" advTm="15045"/>
    </mc:Choice>
    <mc:Fallback xmlns="">
      <p:transition spd="slow" advTm="1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1799774"/>
            <a:ext cx="4306656" cy="3908762"/>
          </a:xfrm>
          <a:prstGeom prst="rect">
            <a:avLst/>
          </a:prstGeom>
          <a:noFill/>
        </p:spPr>
        <p:txBody>
          <a:bodyPr wrap="square" rtlCol="0">
            <a:spAutoFit/>
          </a:bodyPr>
          <a:lstStyle/>
          <a:p>
            <a:pPr marL="342900" indent="-342900" defTabSz="914400">
              <a:buFont typeface="Wingdings" panose="05000000000000000000" pitchFamily="2" charset="2"/>
              <a:buChar char="Ø"/>
              <a:defRPr/>
            </a:pPr>
            <a:r>
              <a:rPr lang="en-US" sz="2800" dirty="0">
                <a:solidFill>
                  <a:srgbClr val="000000"/>
                </a:solidFill>
              </a:rPr>
              <a:t>Make small talk when visiting the main office </a:t>
            </a:r>
          </a:p>
          <a:p>
            <a:pPr marL="342900" indent="-342900" defTabSz="914400">
              <a:buFont typeface="Wingdings" panose="05000000000000000000" pitchFamily="2" charset="2"/>
              <a:buChar char="Ø"/>
              <a:defRPr/>
            </a:pPr>
            <a:r>
              <a:rPr lang="en-US" sz="2800" dirty="0">
                <a:solidFill>
                  <a:srgbClr val="000000"/>
                </a:solidFill>
              </a:rPr>
              <a:t>Visit the lunch pavilion during meal service</a:t>
            </a:r>
          </a:p>
          <a:p>
            <a:pPr marL="342900" indent="-342900" defTabSz="914400">
              <a:buFont typeface="Wingdings" panose="05000000000000000000" pitchFamily="2" charset="2"/>
              <a:buChar char="Ø"/>
              <a:defRPr/>
            </a:pPr>
            <a:r>
              <a:rPr lang="en-US" sz="2800" dirty="0">
                <a:solidFill>
                  <a:srgbClr val="000000"/>
                </a:solidFill>
              </a:rPr>
              <a:t>Take breaks in the faculty lounge instead of desk</a:t>
            </a:r>
          </a:p>
          <a:p>
            <a:pPr marL="342900" lvl="0" indent="-342900" defTabSz="914400">
              <a:buFont typeface="Wingdings" panose="05000000000000000000" pitchFamily="2" charset="2"/>
              <a:buChar char="Ø"/>
              <a:defRPr/>
            </a:pPr>
            <a:r>
              <a:rPr lang="en-US" sz="2800" dirty="0">
                <a:solidFill>
                  <a:srgbClr val="000000"/>
                </a:solidFill>
              </a:rPr>
              <a:t>Attend a teacher meeting if possible once a month  </a:t>
            </a:r>
          </a:p>
          <a:p>
            <a:endParaRPr lang="en-US" sz="2400" dirty="0"/>
          </a:p>
        </p:txBody>
      </p:sp>
      <p:sp>
        <p:nvSpPr>
          <p:cNvPr id="3" name="TextBox 2"/>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HAVE A CAMPUS PRESENCE</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b="4432"/>
          <a:stretch/>
        </p:blipFill>
        <p:spPr>
          <a:xfrm>
            <a:off x="4836160" y="1799774"/>
            <a:ext cx="3926840" cy="2814595"/>
          </a:xfrm>
          <a:prstGeom prst="rect">
            <a:avLst/>
          </a:prstGeom>
        </p:spPr>
      </p:pic>
      <p:pic>
        <p:nvPicPr>
          <p:cNvPr id="9" name="Picture 8"/>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000" b="86667" l="11000" r="93000"/>
                    </a14:imgEffect>
                  </a14:imgLayer>
                </a14:imgProps>
              </a:ext>
              <a:ext uri="{28A0092B-C50C-407E-A947-70E740481C1C}">
                <a14:useLocalDpi xmlns:a14="http://schemas.microsoft.com/office/drawing/2010/main"/>
              </a:ext>
            </a:extLst>
          </a:blip>
          <a:srcRect l="6910" b="10636"/>
          <a:stretch/>
        </p:blipFill>
        <p:spPr>
          <a:xfrm>
            <a:off x="6094249" y="2244898"/>
            <a:ext cx="1088871" cy="1051267"/>
          </a:xfrm>
          <a:prstGeom prst="rect">
            <a:avLst/>
          </a:prstGeom>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71000" y="6310086"/>
            <a:ext cx="406400" cy="406400"/>
          </a:xfrm>
          <a:prstGeom prst="rect">
            <a:avLst/>
          </a:prstGeom>
        </p:spPr>
      </p:pic>
    </p:spTree>
    <p:extLst>
      <p:ext uri="{BB962C8B-B14F-4D97-AF65-F5344CB8AC3E}">
        <p14:creationId xmlns:p14="http://schemas.microsoft.com/office/powerpoint/2010/main" val="2453129289"/>
      </p:ext>
    </p:extLst>
  </p:cSld>
  <p:clrMapOvr>
    <a:masterClrMapping/>
  </p:clrMapOvr>
  <mc:AlternateContent xmlns:mc="http://schemas.openxmlformats.org/markup-compatibility/2006" xmlns:p14="http://schemas.microsoft.com/office/powerpoint/2010/main">
    <mc:Choice Requires="p14">
      <p:transition spd="slow" p14:dur="2000" advTm="284420"/>
    </mc:Choice>
    <mc:Fallback xmlns="">
      <p:transition spd="slow" advTm="28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VALUE THE CUSTOMER</a:t>
            </a:r>
          </a:p>
        </p:txBody>
      </p:sp>
      <p:sp>
        <p:nvSpPr>
          <p:cNvPr id="3" name="TextBox 2"/>
          <p:cNvSpPr txBox="1"/>
          <p:nvPr/>
        </p:nvSpPr>
        <p:spPr>
          <a:xfrm>
            <a:off x="523266" y="1485504"/>
            <a:ext cx="8204333" cy="461665"/>
          </a:xfrm>
          <a:prstGeom prst="rect">
            <a:avLst/>
          </a:prstGeom>
          <a:noFill/>
        </p:spPr>
        <p:txBody>
          <a:bodyPr wrap="square" rtlCol="0">
            <a:spAutoFit/>
          </a:bodyPr>
          <a:lstStyle/>
          <a:p>
            <a:pPr lvl="0" defTabSz="914400">
              <a:defRPr/>
            </a:pPr>
            <a:r>
              <a:rPr lang="en-US" sz="2400">
                <a:solidFill>
                  <a:srgbClr val="000000"/>
                </a:solidFill>
              </a:rPr>
              <a:t> </a:t>
            </a:r>
            <a:endParaRPr lang="en-US" sz="2400" dirty="0">
              <a:solidFill>
                <a:srgbClr val="000000"/>
              </a:solidFill>
            </a:endParaRPr>
          </a:p>
        </p:txBody>
      </p:sp>
      <p:sp>
        <p:nvSpPr>
          <p:cNvPr id="4" name="TextBox 3"/>
          <p:cNvSpPr txBox="1"/>
          <p:nvPr/>
        </p:nvSpPr>
        <p:spPr>
          <a:xfrm>
            <a:off x="523266" y="1716336"/>
            <a:ext cx="4722502" cy="3970318"/>
          </a:xfrm>
          <a:prstGeom prst="rect">
            <a:avLst/>
          </a:prstGeom>
          <a:noFill/>
        </p:spPr>
        <p:txBody>
          <a:bodyPr wrap="square" rtlCol="0">
            <a:spAutoFit/>
          </a:bodyPr>
          <a:lstStyle/>
          <a:p>
            <a:pPr lvl="0" defTabSz="914400">
              <a:defRPr/>
            </a:pPr>
            <a:r>
              <a:rPr lang="en-US" sz="2800" dirty="0">
                <a:solidFill>
                  <a:srgbClr val="000000"/>
                </a:solidFill>
              </a:rPr>
              <a:t>Are you familiar with the phrase, “</a:t>
            </a:r>
            <a:r>
              <a:rPr lang="en-US" sz="2800" i="1" dirty="0">
                <a:solidFill>
                  <a:srgbClr val="000000"/>
                </a:solidFill>
              </a:rPr>
              <a:t>The customer is always right</a:t>
            </a:r>
            <a:r>
              <a:rPr lang="en-US" sz="2800" dirty="0">
                <a:solidFill>
                  <a:srgbClr val="000000"/>
                </a:solidFill>
              </a:rPr>
              <a:t>.” The sentiment here is that we value our customers. </a:t>
            </a:r>
          </a:p>
          <a:p>
            <a:pPr lvl="0" defTabSz="914400">
              <a:defRPr/>
            </a:pPr>
            <a:endParaRPr lang="en-US" sz="2800" dirty="0">
              <a:solidFill>
                <a:srgbClr val="000000"/>
              </a:solidFill>
            </a:endParaRPr>
          </a:p>
          <a:p>
            <a:pPr lvl="0" defTabSz="914400">
              <a:defRPr/>
            </a:pPr>
            <a:r>
              <a:rPr lang="en-US" sz="2800" dirty="0">
                <a:solidFill>
                  <a:srgbClr val="000000"/>
                </a:solidFill>
              </a:rPr>
              <a:t>We want to show them that their opinion and their concerns are important. </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b="4354"/>
          <a:stretch/>
        </p:blipFill>
        <p:spPr>
          <a:xfrm>
            <a:off x="4941032" y="1865889"/>
            <a:ext cx="3786567" cy="291947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457" y="6299200"/>
            <a:ext cx="406400" cy="406400"/>
          </a:xfrm>
          <a:prstGeom prst="rect">
            <a:avLst/>
          </a:prstGeom>
        </p:spPr>
      </p:pic>
    </p:spTree>
    <p:extLst>
      <p:ext uri="{BB962C8B-B14F-4D97-AF65-F5344CB8AC3E}">
        <p14:creationId xmlns:p14="http://schemas.microsoft.com/office/powerpoint/2010/main" val="3840661978"/>
      </p:ext>
    </p:extLst>
  </p:cSld>
  <p:clrMapOvr>
    <a:masterClrMapping/>
  </p:clrMapOvr>
  <mc:AlternateContent xmlns:mc="http://schemas.openxmlformats.org/markup-compatibility/2006" xmlns:p14="http://schemas.microsoft.com/office/powerpoint/2010/main">
    <mc:Choice Requires="p14">
      <p:transition spd="slow" p14:dur="2000" advTm="115918"/>
    </mc:Choice>
    <mc:Fallback xmlns="">
      <p:transition spd="slow" advTm="115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1264" y="433138"/>
            <a:ext cx="7968343" cy="769441"/>
          </a:xfrm>
          <a:prstGeom prst="rect">
            <a:avLst/>
          </a:prstGeom>
          <a:noFill/>
        </p:spPr>
        <p:txBody>
          <a:bodyPr wrap="square" rtlCol="0">
            <a:spAutoFit/>
          </a:bodyPr>
          <a:lstStyle/>
          <a:p>
            <a:pPr algn="ctr"/>
            <a:r>
              <a:rPr lang="en-US" sz="4400" b="1" dirty="0">
                <a:solidFill>
                  <a:srgbClr val="000000"/>
                </a:solidFill>
              </a:rPr>
              <a:t>VALUE THE CUSTOMER</a:t>
            </a:r>
          </a:p>
        </p:txBody>
      </p:sp>
      <p:sp>
        <p:nvSpPr>
          <p:cNvPr id="9" name="TextBox 8"/>
          <p:cNvSpPr txBox="1"/>
          <p:nvPr/>
        </p:nvSpPr>
        <p:spPr>
          <a:xfrm>
            <a:off x="523265" y="1807469"/>
            <a:ext cx="4526905" cy="3970318"/>
          </a:xfrm>
          <a:prstGeom prst="rect">
            <a:avLst/>
          </a:prstGeom>
          <a:noFill/>
        </p:spPr>
        <p:txBody>
          <a:bodyPr wrap="square" rtlCol="0">
            <a:spAutoFit/>
          </a:bodyPr>
          <a:lstStyle/>
          <a:p>
            <a:pPr marL="342900" indent="-342900">
              <a:buFont typeface="Wingdings" panose="05000000000000000000" pitchFamily="2" charset="2"/>
              <a:buChar char="Ø"/>
            </a:pPr>
            <a:r>
              <a:rPr lang="en-US" sz="2800" dirty="0">
                <a:solidFill>
                  <a:srgbClr val="000000"/>
                </a:solidFill>
              </a:rPr>
              <a:t>Speak to them kindly</a:t>
            </a:r>
          </a:p>
          <a:p>
            <a:pPr marL="342900" indent="-342900">
              <a:buFont typeface="Wingdings" panose="05000000000000000000" pitchFamily="2" charset="2"/>
              <a:buChar char="Ø"/>
            </a:pPr>
            <a:r>
              <a:rPr lang="en-US" sz="2800" dirty="0">
                <a:solidFill>
                  <a:srgbClr val="000000"/>
                </a:solidFill>
              </a:rPr>
              <a:t>Show them that you value their opinion</a:t>
            </a:r>
          </a:p>
          <a:p>
            <a:pPr marL="342900" indent="-342900">
              <a:buFont typeface="Wingdings" panose="05000000000000000000" pitchFamily="2" charset="2"/>
              <a:buChar char="Ø"/>
            </a:pPr>
            <a:r>
              <a:rPr lang="en-US" sz="2800" dirty="0">
                <a:solidFill>
                  <a:srgbClr val="000000"/>
                </a:solidFill>
              </a:rPr>
              <a:t>Avoid speaking down at customer (</a:t>
            </a:r>
            <a:r>
              <a:rPr lang="en-US" sz="2800" i="1" dirty="0">
                <a:solidFill>
                  <a:srgbClr val="000000"/>
                </a:solidFill>
              </a:rPr>
              <a:t>You’re right, they’re wrong</a:t>
            </a:r>
            <a:r>
              <a:rPr lang="en-US" sz="2800" dirty="0">
                <a:solidFill>
                  <a:srgbClr val="000000"/>
                </a:solidFill>
              </a:rPr>
              <a:t>)</a:t>
            </a:r>
          </a:p>
          <a:p>
            <a:pPr marL="342900" indent="-342900">
              <a:buFont typeface="Wingdings" panose="05000000000000000000" pitchFamily="2" charset="2"/>
              <a:buChar char="Ø"/>
            </a:pPr>
            <a:r>
              <a:rPr lang="en-US" sz="2800" dirty="0">
                <a:solidFill>
                  <a:srgbClr val="000000"/>
                </a:solidFill>
              </a:rPr>
              <a:t>Do not belittle them while speaking (both children and adults)</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b="4354"/>
          <a:stretch/>
        </p:blipFill>
        <p:spPr>
          <a:xfrm>
            <a:off x="4960192" y="1878589"/>
            <a:ext cx="3659097" cy="275691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9228" y="6299200"/>
            <a:ext cx="406400" cy="406400"/>
          </a:xfrm>
          <a:prstGeom prst="rect">
            <a:avLst/>
          </a:prstGeom>
        </p:spPr>
      </p:pic>
    </p:spTree>
    <p:extLst>
      <p:ext uri="{BB962C8B-B14F-4D97-AF65-F5344CB8AC3E}">
        <p14:creationId xmlns:p14="http://schemas.microsoft.com/office/powerpoint/2010/main" val="3881079226"/>
      </p:ext>
    </p:extLst>
  </p:cSld>
  <p:clrMapOvr>
    <a:masterClrMapping/>
  </p:clrMapOvr>
  <mc:AlternateContent xmlns:mc="http://schemas.openxmlformats.org/markup-compatibility/2006" xmlns:p14="http://schemas.microsoft.com/office/powerpoint/2010/main">
    <mc:Choice Requires="p14">
      <p:transition spd="slow" p14:dur="2000" advTm="131368"/>
    </mc:Choice>
    <mc:Fallback xmlns="">
      <p:transition spd="slow" advTm="13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2.2"/>
</p:tagLst>
</file>

<file path=ppt/tags/tag10.xml><?xml version="1.0" encoding="utf-8"?>
<p:tagLst xmlns:a="http://schemas.openxmlformats.org/drawingml/2006/main" xmlns:r="http://schemas.openxmlformats.org/officeDocument/2006/relationships" xmlns:p="http://schemas.openxmlformats.org/presentationml/2006/main">
  <p:tag name="TIMING" val="|13.5"/>
</p:tagLst>
</file>

<file path=ppt/tags/tag11.xml><?xml version="1.0" encoding="utf-8"?>
<p:tagLst xmlns:a="http://schemas.openxmlformats.org/drawingml/2006/main" xmlns:r="http://schemas.openxmlformats.org/officeDocument/2006/relationships" xmlns:p="http://schemas.openxmlformats.org/presentationml/2006/main">
  <p:tag name="TIMING" val="|10.8"/>
</p:tagLst>
</file>

<file path=ppt/tags/tag12.xml><?xml version="1.0" encoding="utf-8"?>
<p:tagLst xmlns:a="http://schemas.openxmlformats.org/drawingml/2006/main" xmlns:r="http://schemas.openxmlformats.org/officeDocument/2006/relationships" xmlns:p="http://schemas.openxmlformats.org/presentationml/2006/main">
  <p:tag name="TIMING" val="|13.8"/>
</p:tagLst>
</file>

<file path=ppt/tags/tag13.xml><?xml version="1.0" encoding="utf-8"?>
<p:tagLst xmlns:a="http://schemas.openxmlformats.org/drawingml/2006/main" xmlns:r="http://schemas.openxmlformats.org/officeDocument/2006/relationships" xmlns:p="http://schemas.openxmlformats.org/presentationml/2006/main">
  <p:tag name="TIMING" val="|17.1|8.8|10.3|10.6"/>
</p:tagLst>
</file>

<file path=ppt/tags/tag2.xml><?xml version="1.0" encoding="utf-8"?>
<p:tagLst xmlns:a="http://schemas.openxmlformats.org/drawingml/2006/main" xmlns:r="http://schemas.openxmlformats.org/officeDocument/2006/relationships" xmlns:p="http://schemas.openxmlformats.org/presentationml/2006/main">
  <p:tag name="TIMING" val="|4.6"/>
</p:tagLst>
</file>

<file path=ppt/tags/tag3.xml><?xml version="1.0" encoding="utf-8"?>
<p:tagLst xmlns:a="http://schemas.openxmlformats.org/drawingml/2006/main" xmlns:r="http://schemas.openxmlformats.org/officeDocument/2006/relationships" xmlns:p="http://schemas.openxmlformats.org/presentationml/2006/main">
  <p:tag name="TIMING" val="|43.9"/>
</p:tagLst>
</file>

<file path=ppt/tags/tag4.xml><?xml version="1.0" encoding="utf-8"?>
<p:tagLst xmlns:a="http://schemas.openxmlformats.org/drawingml/2006/main" xmlns:r="http://schemas.openxmlformats.org/officeDocument/2006/relationships" xmlns:p="http://schemas.openxmlformats.org/presentationml/2006/main">
  <p:tag name="TIMING" val="|11.7"/>
</p:tagLst>
</file>

<file path=ppt/tags/tag5.xml><?xml version="1.0" encoding="utf-8"?>
<p:tagLst xmlns:a="http://schemas.openxmlformats.org/drawingml/2006/main" xmlns:r="http://schemas.openxmlformats.org/officeDocument/2006/relationships" xmlns:p="http://schemas.openxmlformats.org/presentationml/2006/main">
  <p:tag name="TIMING" val="|15.4"/>
</p:tagLst>
</file>

<file path=ppt/tags/tag6.xml><?xml version="1.0" encoding="utf-8"?>
<p:tagLst xmlns:a="http://schemas.openxmlformats.org/drawingml/2006/main" xmlns:r="http://schemas.openxmlformats.org/officeDocument/2006/relationships" xmlns:p="http://schemas.openxmlformats.org/presentationml/2006/main">
  <p:tag name="TIMING" val="|11.5"/>
</p:tagLst>
</file>

<file path=ppt/tags/tag7.xml><?xml version="1.0" encoding="utf-8"?>
<p:tagLst xmlns:a="http://schemas.openxmlformats.org/drawingml/2006/main" xmlns:r="http://schemas.openxmlformats.org/officeDocument/2006/relationships" xmlns:p="http://schemas.openxmlformats.org/presentationml/2006/main">
  <p:tag name="TIMING" val="|19.5"/>
</p:tagLst>
</file>

<file path=ppt/tags/tag8.xml><?xml version="1.0" encoding="utf-8"?>
<p:tagLst xmlns:a="http://schemas.openxmlformats.org/drawingml/2006/main" xmlns:r="http://schemas.openxmlformats.org/officeDocument/2006/relationships" xmlns:p="http://schemas.openxmlformats.org/presentationml/2006/main">
  <p:tag name="TIMING" val="|21.4"/>
</p:tagLst>
</file>

<file path=ppt/tags/tag9.xml><?xml version="1.0" encoding="utf-8"?>
<p:tagLst xmlns:a="http://schemas.openxmlformats.org/drawingml/2006/main" xmlns:r="http://schemas.openxmlformats.org/officeDocument/2006/relationships" xmlns:p="http://schemas.openxmlformats.org/presentationml/2006/main">
  <p:tag name="TIMING" val="|11.1"/>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163C62-4328-474D-8CB1-49E53D47B78A}">
  <ds:schemaRefs>
    <ds:schemaRef ds:uri="http://schemas.microsoft.com/sharepoint/v3/contenttype/forms"/>
  </ds:schemaRefs>
</ds:datastoreItem>
</file>

<file path=customXml/itemProps2.xml><?xml version="1.0" encoding="utf-8"?>
<ds:datastoreItem xmlns:ds="http://schemas.openxmlformats.org/officeDocument/2006/customXml" ds:itemID="{5EA6A163-727D-499A-AA99-2A10AD7C8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4447</TotalTime>
  <Words>2429</Words>
  <Application>Microsoft Office PowerPoint</Application>
  <PresentationFormat>On-screen Show (4:3)</PresentationFormat>
  <Paragraphs>267</Paragraphs>
  <Slides>62</Slides>
  <Notes>4</Notes>
  <HiddenSlides>0</HiddenSlides>
  <MMClips>62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Berlin Sans FB</vt:lpstr>
      <vt:lpstr>Calibri</vt:lpstr>
      <vt:lpstr>Comic Sans MS</vt:lpstr>
      <vt:lpstr>Wingdings</vt:lpstr>
      <vt:lpstr>2014 Cafe LA Presentation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a Reminder</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Chaney, Genea</cp:lastModifiedBy>
  <cp:revision>335</cp:revision>
  <cp:lastPrinted>2015-12-03T18:31:40Z</cp:lastPrinted>
  <dcterms:created xsi:type="dcterms:W3CDTF">2014-05-05T14:23:24Z</dcterms:created>
  <dcterms:modified xsi:type="dcterms:W3CDTF">2024-10-22T17:50:38Z</dcterms:modified>
  <cp:contentStatus/>
</cp:coreProperties>
</file>